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1" r:id="rId2"/>
    <p:sldId id="256" r:id="rId3"/>
    <p:sldId id="257" r:id="rId4"/>
    <p:sldId id="258" r:id="rId5"/>
    <p:sldId id="261" r:id="rId6"/>
  </p:sldIdLst>
  <p:sldSz cx="9144000" cy="6858000" type="screen4x3"/>
  <p:notesSz cx="6808788" cy="982345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9647" autoAdjust="0"/>
  </p:normalViewPr>
  <p:slideViewPr>
    <p:cSldViewPr>
      <p:cViewPr>
        <p:scale>
          <a:sx n="100" d="100"/>
          <a:sy n="100" d="100"/>
        </p:scale>
        <p:origin x="-52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8760D01-38CE-4476-A241-BDA047131398}" type="datetimeFigureOut">
              <a:rPr lang="th-TH"/>
              <a:pPr>
                <a:defRPr/>
              </a:pPr>
              <a:t>01/06/60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49325" y="736600"/>
            <a:ext cx="4910138" cy="36845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h-TH" noProof="0" smtClean="0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1038" y="4665663"/>
            <a:ext cx="5446712" cy="4421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noProof="0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noProof="0" smtClean="0"/>
              <a:t>ระดับที่สอง</a:t>
            </a:r>
          </a:p>
          <a:p>
            <a:pPr lvl="2"/>
            <a:r>
              <a:rPr lang="th-TH" noProof="0" smtClean="0"/>
              <a:t>ระดับที่สาม</a:t>
            </a:r>
          </a:p>
          <a:p>
            <a:pPr lvl="3"/>
            <a:r>
              <a:rPr lang="th-TH" noProof="0" smtClean="0"/>
              <a:t>ระดับที่สี่</a:t>
            </a:r>
          </a:p>
          <a:p>
            <a:pPr lvl="4"/>
            <a:r>
              <a:rPr lang="th-TH" noProof="0" smtClean="0"/>
              <a:t>ระดับที่ห้า</a:t>
            </a: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331325"/>
            <a:ext cx="2951163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56038" y="9331325"/>
            <a:ext cx="2951162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3842BBE-8188-4D3B-A814-F3DA6ABC1590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57803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8564A-28A2-4185-BE81-D340DB087C76}" type="datetimeFigureOut">
              <a:rPr lang="th-TH"/>
              <a:pPr>
                <a:defRPr/>
              </a:pPr>
              <a:t>01/06/60</a:t>
            </a:fld>
            <a:endParaRPr lang="th-TH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C1E04-2EB4-4346-80CD-F0BA8291A975}" type="slidenum">
              <a:rPr lang="th-TH"/>
              <a:pPr>
                <a:defRPr/>
              </a:pPr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3AE47-C979-4ACA-AA4F-839EBADA9A7D}" type="datetimeFigureOut">
              <a:rPr lang="th-TH"/>
              <a:pPr>
                <a:defRPr/>
              </a:pPr>
              <a:t>01/06/60</a:t>
            </a:fld>
            <a:endParaRPr lang="th-TH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9FDD6-4278-4574-86D0-D8FE33DAEFA8}" type="slidenum">
              <a:rPr lang="th-TH"/>
              <a:pPr>
                <a:defRPr/>
              </a:pPr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51957-108D-40C0-B12F-3DC0B135BA89}" type="datetimeFigureOut">
              <a:rPr lang="th-TH"/>
              <a:pPr>
                <a:defRPr/>
              </a:pPr>
              <a:t>01/06/60</a:t>
            </a:fld>
            <a:endParaRPr lang="th-TH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DFE4D-1D7B-4DFA-A245-1108D3AECE47}" type="slidenum">
              <a:rPr lang="th-TH"/>
              <a:pPr>
                <a:defRPr/>
              </a:pPr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BE869-C5FC-403B-A309-6D7539E930DD}" type="datetimeFigureOut">
              <a:rPr lang="th-TH"/>
              <a:pPr>
                <a:defRPr/>
              </a:pPr>
              <a:t>01/06/60</a:t>
            </a:fld>
            <a:endParaRPr lang="th-TH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E8BA3-815B-4982-8A17-65ED1313C005}" type="slidenum">
              <a:rPr lang="th-TH"/>
              <a:pPr>
                <a:defRPr/>
              </a:pPr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EF0AD-788D-4649-A0D8-93EAA29E78F1}" type="datetimeFigureOut">
              <a:rPr lang="th-TH"/>
              <a:pPr>
                <a:defRPr/>
              </a:pPr>
              <a:t>01/06/60</a:t>
            </a:fld>
            <a:endParaRPr lang="th-TH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38F36-2172-4693-A69C-98173E408F38}" type="slidenum">
              <a:rPr lang="th-TH"/>
              <a:pPr>
                <a:defRPr/>
              </a:pPr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C224F-E7A2-4B43-B144-0DBC66E1C2FE}" type="datetimeFigureOut">
              <a:rPr lang="th-TH"/>
              <a:pPr>
                <a:defRPr/>
              </a:pPr>
              <a:t>01/06/60</a:t>
            </a:fld>
            <a:endParaRPr lang="th-TH" dirty="0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33731-5E0B-4112-AE6D-C5C670AAB40E}" type="slidenum">
              <a:rPr lang="th-TH"/>
              <a:pPr>
                <a:defRPr/>
              </a:pPr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C8FD8-6083-4759-A6AC-3DD4C620D30F}" type="datetimeFigureOut">
              <a:rPr lang="th-TH"/>
              <a:pPr>
                <a:defRPr/>
              </a:pPr>
              <a:t>01/06/60</a:t>
            </a:fld>
            <a:endParaRPr lang="th-TH" dirty="0"/>
          </a:p>
        </p:txBody>
      </p:sp>
      <p:sp>
        <p:nvSpPr>
          <p:cNvPr id="8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23D7B-6976-48A5-A6DF-20383FB090C6}" type="slidenum">
              <a:rPr lang="th-TH"/>
              <a:pPr>
                <a:defRPr/>
              </a:pPr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77812-4FE0-4C48-B4F9-ACE6D79462A2}" type="datetimeFigureOut">
              <a:rPr lang="th-TH"/>
              <a:pPr>
                <a:defRPr/>
              </a:pPr>
              <a:t>01/06/60</a:t>
            </a:fld>
            <a:endParaRPr lang="th-TH" dirty="0"/>
          </a:p>
        </p:txBody>
      </p:sp>
      <p:sp>
        <p:nvSpPr>
          <p:cNvPr id="4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4032C-0FF0-4206-A043-4968C8F84C11}" type="slidenum">
              <a:rPr lang="th-TH"/>
              <a:pPr>
                <a:defRPr/>
              </a:pPr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C3555-7951-4D9F-8D3A-B7A81CF7793E}" type="datetimeFigureOut">
              <a:rPr lang="th-TH"/>
              <a:pPr>
                <a:defRPr/>
              </a:pPr>
              <a:t>01/06/60</a:t>
            </a:fld>
            <a:endParaRPr lang="th-TH" dirty="0"/>
          </a:p>
        </p:txBody>
      </p:sp>
      <p:sp>
        <p:nvSpPr>
          <p:cNvPr id="3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6C584-2DEE-4D12-8D17-6671F3206416}" type="slidenum">
              <a:rPr lang="th-TH"/>
              <a:pPr>
                <a:defRPr/>
              </a:pPr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5391D-CB96-492A-A424-41273D554686}" type="datetimeFigureOut">
              <a:rPr lang="th-TH"/>
              <a:pPr>
                <a:defRPr/>
              </a:pPr>
              <a:t>01/06/60</a:t>
            </a:fld>
            <a:endParaRPr lang="th-TH" dirty="0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8CB9E-8626-491C-A458-B462AD0528BD}" type="slidenum">
              <a:rPr lang="th-TH"/>
              <a:pPr>
                <a:defRPr/>
              </a:pPr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dirty="0" smtClean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394E0-DF21-488B-85D8-7CF64A1F9825}" type="datetimeFigureOut">
              <a:rPr lang="th-TH"/>
              <a:pPr>
                <a:defRPr/>
              </a:pPr>
              <a:t>01/06/60</a:t>
            </a:fld>
            <a:endParaRPr lang="th-TH" dirty="0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7A2C4-D256-498C-9D60-63907C2A1926}" type="slidenum">
              <a:rPr lang="th-TH"/>
              <a:pPr>
                <a:defRPr/>
              </a:pPr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ตัวยึดชื่อเรื่อง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th-TH" smtClean="0"/>
              <a:t>คลิกเพื่อแก้ไขลักษณะชื่อเรื่องต้นแบบ</a:t>
            </a:r>
          </a:p>
        </p:txBody>
      </p:sp>
      <p:sp>
        <p:nvSpPr>
          <p:cNvPr id="1027" name="ตัวยึดข้อความ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altLang="th-TH" smtClean="0"/>
              <a:t>ระดับที่สอง</a:t>
            </a:r>
          </a:p>
          <a:p>
            <a:pPr lvl="2"/>
            <a:r>
              <a:rPr lang="th-TH" altLang="th-TH" smtClean="0"/>
              <a:t>ระดับที่สาม</a:t>
            </a:r>
          </a:p>
          <a:p>
            <a:pPr lvl="3"/>
            <a:r>
              <a:rPr lang="th-TH" altLang="th-TH" smtClean="0"/>
              <a:t>ระดับที่สี่</a:t>
            </a:r>
          </a:p>
          <a:p>
            <a:pPr lvl="4"/>
            <a:r>
              <a:rPr lang="th-TH" altLang="th-TH" smtClean="0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624C3A2-F753-4AED-8420-C5C18ED2147C}" type="datetimeFigureOut">
              <a:rPr lang="th-TH"/>
              <a:pPr>
                <a:defRPr/>
              </a:pPr>
              <a:t>01/06/60</a:t>
            </a:fld>
            <a:endParaRPr lang="th-TH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F695AD-1E75-4994-BE4E-744FB6C31957}" type="slidenum">
              <a:rPr lang="th-TH"/>
              <a:pPr>
                <a:defRPr/>
              </a:pPr>
              <a:t>‹#›</a:t>
            </a:fld>
            <a:endParaRPr lang="th-TH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Straight Arrow Connector 49"/>
          <p:cNvCxnSpPr/>
          <p:nvPr/>
        </p:nvCxnSpPr>
        <p:spPr>
          <a:xfrm>
            <a:off x="4114800" y="1828800"/>
            <a:ext cx="0" cy="114300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2909421" y="381000"/>
            <a:ext cx="32766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800" b="1" dirty="0">
                <a:latin typeface="TH SarabunIT๙" pitchFamily="34" charset="-34"/>
                <a:cs typeface="TH SarabunIT๙" pitchFamily="34" charset="-34"/>
              </a:rPr>
              <a:t>เส้นทางการพัฒนาของตำบลบ้านหาด</a:t>
            </a:r>
          </a:p>
        </p:txBody>
      </p:sp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838200" y="21336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2000" b="1">
                <a:latin typeface="TH SarabunIT๙" pitchFamily="34" charset="-34"/>
                <a:cs typeface="TH SarabunIT๙" pitchFamily="34" charset="-34"/>
              </a:rPr>
              <a:t>พ.ศ.</a:t>
            </a:r>
          </a:p>
        </p:txBody>
      </p:sp>
      <p:cxnSp>
        <p:nvCxnSpPr>
          <p:cNvPr id="7" name="ลูกศรเชื่อมต่อแบบตรง 6"/>
          <p:cNvCxnSpPr/>
          <p:nvPr/>
        </p:nvCxnSpPr>
        <p:spPr>
          <a:xfrm>
            <a:off x="1447800" y="2362200"/>
            <a:ext cx="7315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ลูกศรเชื่อมต่อแบบตรง 11"/>
          <p:cNvCxnSpPr/>
          <p:nvPr/>
        </p:nvCxnSpPr>
        <p:spPr>
          <a:xfrm>
            <a:off x="1447800" y="4648200"/>
            <a:ext cx="7239000" cy="1588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54" name="TextBox 14"/>
          <p:cNvSpPr txBox="1">
            <a:spLocks noChangeArrowheads="1"/>
          </p:cNvSpPr>
          <p:nvPr/>
        </p:nvSpPr>
        <p:spPr bwMode="auto">
          <a:xfrm rot="-5400000">
            <a:off x="281970" y="1226532"/>
            <a:ext cx="1566486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altLang="th-TH" sz="2000" b="1">
                <a:latin typeface="TH SarabunIT๙" pitchFamily="34" charset="-34"/>
                <a:cs typeface="TH SarabunIT๙" pitchFamily="34" charset="-34"/>
              </a:rPr>
              <a:t>สาเหตุ/สถานการณ์</a:t>
            </a:r>
          </a:p>
        </p:txBody>
      </p:sp>
      <p:sp>
        <p:nvSpPr>
          <p:cNvPr id="2055" name="TextBox 15"/>
          <p:cNvSpPr txBox="1">
            <a:spLocks noChangeArrowheads="1"/>
          </p:cNvSpPr>
          <p:nvPr/>
        </p:nvSpPr>
        <p:spPr bwMode="auto">
          <a:xfrm rot="-5400000">
            <a:off x="85725" y="3267075"/>
            <a:ext cx="1905000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2000" b="1" dirty="0">
                <a:latin typeface="TH SarabunIT๙" pitchFamily="34" charset="-34"/>
                <a:cs typeface="TH SarabunIT๙" pitchFamily="34" charset="-34"/>
              </a:rPr>
              <a:t>กิจกรรมที่ตอบสนอง</a:t>
            </a:r>
          </a:p>
        </p:txBody>
      </p:sp>
      <p:sp>
        <p:nvSpPr>
          <p:cNvPr id="2056" name="TextBox 16"/>
          <p:cNvSpPr txBox="1">
            <a:spLocks noChangeArrowheads="1"/>
          </p:cNvSpPr>
          <p:nvPr/>
        </p:nvSpPr>
        <p:spPr bwMode="auto">
          <a:xfrm rot="-5400000">
            <a:off x="85725" y="5476875"/>
            <a:ext cx="1905000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2000" b="1" dirty="0">
                <a:latin typeface="TH SarabunIT๙" pitchFamily="34" charset="-34"/>
                <a:cs typeface="TH SarabunIT๙" pitchFamily="34" charset="-34"/>
              </a:rPr>
              <a:t>ผลผลิต / ผลลัพธ์</a:t>
            </a:r>
          </a:p>
        </p:txBody>
      </p:sp>
      <p:sp>
        <p:nvSpPr>
          <p:cNvPr id="2058" name="TextBox 18"/>
          <p:cNvSpPr txBox="1">
            <a:spLocks noChangeArrowheads="1"/>
          </p:cNvSpPr>
          <p:nvPr/>
        </p:nvSpPr>
        <p:spPr bwMode="auto">
          <a:xfrm>
            <a:off x="1600200" y="685800"/>
            <a:ext cx="381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h-TH" altLang="th-TH" sz="140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59" name="TextBox 10"/>
          <p:cNvSpPr txBox="1">
            <a:spLocks noChangeArrowheads="1"/>
          </p:cNvSpPr>
          <p:nvPr/>
        </p:nvSpPr>
        <p:spPr bwMode="auto">
          <a:xfrm>
            <a:off x="2435653" y="1311442"/>
            <a:ext cx="114574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ในพื้นที่ชุมชนนี้ไม่มีวัดที่ใช้เป็นสถานที่ประกอบกิจกรรมทางศาสนา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0" name="TextBox 12"/>
          <p:cNvSpPr txBox="1">
            <a:spLocks noChangeArrowheads="1"/>
          </p:cNvSpPr>
          <p:nvPr/>
        </p:nvSpPr>
        <p:spPr bwMode="auto">
          <a:xfrm>
            <a:off x="2289301" y="3051601"/>
            <a:ext cx="12402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itchFamily="34" charset="-34"/>
                <a:cs typeface="TH SarabunIT๙" pitchFamily="34" charset="-34"/>
              </a:rPr>
              <a:t>คนในหมู่บ้านได้ช่วยกันสร้างวัด โดยมีสามีภรรยาคู่หนึ่งได้บริ</a:t>
            </a:r>
            <a:r>
              <a:rPr lang="th-TH" sz="1200" dirty="0">
                <a:latin typeface="TH SarabunIT๙" pitchFamily="34" charset="-34"/>
                <a:cs typeface="TH SarabunIT๙" pitchFamily="34" charset="-34"/>
              </a:rPr>
              <a:t>จ</a:t>
            </a:r>
            <a:r>
              <a:rPr lang="th-TH" sz="1200" dirty="0" smtClean="0">
                <a:latin typeface="TH SarabunIT๙" pitchFamily="34" charset="-34"/>
                <a:cs typeface="TH SarabunIT๙" pitchFamily="34" charset="-34"/>
              </a:rPr>
              <a:t>าคที่ดินให้สำหรับสร้างวัด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1" name="TextBox 13"/>
          <p:cNvSpPr txBox="1">
            <a:spLocks noChangeArrowheads="1"/>
          </p:cNvSpPr>
          <p:nvPr/>
        </p:nvSpPr>
        <p:spPr bwMode="auto">
          <a:xfrm>
            <a:off x="2420792" y="5078339"/>
            <a:ext cx="115476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เกิดวัดกุ่มขึ้นในหมู่บ้าน ซึ่งเป็นสถานที่สำหรับประกอบพิธีกรรมทางศาสนาร่วมกันของคนในชุมชน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3" name="TextBox 15"/>
          <p:cNvSpPr txBox="1">
            <a:spLocks noChangeArrowheads="1"/>
          </p:cNvSpPr>
          <p:nvPr/>
        </p:nvSpPr>
        <p:spPr bwMode="auto">
          <a:xfrm>
            <a:off x="6026518" y="1230172"/>
            <a:ext cx="144595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เด็กๆ ในพื้นที่ต้องเรียนหนังสือที่วัดกุ่มเนื่องจากในหมู่บ้านไม่มีโรงเรียน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5" name="TextBox 17"/>
          <p:cNvSpPr txBox="1">
            <a:spLocks noChangeArrowheads="1"/>
          </p:cNvSpPr>
          <p:nvPr/>
        </p:nvSpPr>
        <p:spPr bwMode="auto">
          <a:xfrm>
            <a:off x="6248400" y="5016784"/>
            <a:ext cx="12573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เกิดโรงเรียนวัดกุ่ม ซึ่งเป็นสถานศึกษาของเด็กๆ ในตำบล ส่งผลให้เด็กๆ ได้เรียนหนังสืออย่างเต็มที่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7" name="TextBox 19"/>
          <p:cNvSpPr txBox="1">
            <a:spLocks noChangeArrowheads="1"/>
          </p:cNvSpPr>
          <p:nvPr/>
        </p:nvSpPr>
        <p:spPr bwMode="auto">
          <a:xfrm>
            <a:off x="3510274" y="1447800"/>
            <a:ext cx="113792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ในพื้นที่ไม่มีไฟฟ้าใช้ </a:t>
            </a:r>
            <a:endParaRPr lang="th-TH" sz="1200" dirty="0">
              <a:solidFill>
                <a:schemeClr val="accent4">
                  <a:lumMod val="75000"/>
                </a:schemeClr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9" name="TextBox 21"/>
          <p:cNvSpPr txBox="1">
            <a:spLocks noChangeArrowheads="1"/>
          </p:cNvSpPr>
          <p:nvPr/>
        </p:nvSpPr>
        <p:spPr bwMode="auto">
          <a:xfrm>
            <a:off x="3563162" y="5155793"/>
            <a:ext cx="1223679" cy="10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ในพื้นที่มีไฟฟ้าใช้ ส่งผลให้วิถีชีวิตคนในหมู่บ้านเปลี่ยนไป ชุมชนเจริญมากขึ้นและมีความปลอดภัยในชีวิตและทรัพย์สินมากขึ้น</a:t>
            </a:r>
            <a:endParaRPr lang="en-US" sz="12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endParaRPr lang="en-US" sz="5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2971800" y="1974111"/>
            <a:ext cx="0" cy="1073889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2971800" y="3962400"/>
            <a:ext cx="0" cy="1109421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4038600" y="4285283"/>
            <a:ext cx="0" cy="896317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5486400" y="1981200"/>
            <a:ext cx="0" cy="100861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5486400" y="3886200"/>
            <a:ext cx="0" cy="129540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58"/>
          <p:cNvCxnSpPr/>
          <p:nvPr/>
        </p:nvCxnSpPr>
        <p:spPr>
          <a:xfrm>
            <a:off x="6858000" y="1715091"/>
            <a:ext cx="0" cy="1256709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2"/>
          <p:cNvCxnSpPr/>
          <p:nvPr/>
        </p:nvCxnSpPr>
        <p:spPr>
          <a:xfrm>
            <a:off x="6858000" y="4148379"/>
            <a:ext cx="0" cy="826469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58"/>
          <p:cNvCxnSpPr/>
          <p:nvPr/>
        </p:nvCxnSpPr>
        <p:spPr>
          <a:xfrm>
            <a:off x="8077200" y="1916796"/>
            <a:ext cx="1" cy="1131204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62"/>
          <p:cNvCxnSpPr/>
          <p:nvPr/>
        </p:nvCxnSpPr>
        <p:spPr>
          <a:xfrm>
            <a:off x="8077200" y="3988713"/>
            <a:ext cx="0" cy="1421487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17"/>
          <p:cNvSpPr txBox="1">
            <a:spLocks noChangeArrowheads="1"/>
          </p:cNvSpPr>
          <p:nvPr/>
        </p:nvSpPr>
        <p:spPr bwMode="auto">
          <a:xfrm>
            <a:off x="3782143" y="2209800"/>
            <a:ext cx="713657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2416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7" name="TextBox 17"/>
          <p:cNvSpPr txBox="1">
            <a:spLocks noChangeArrowheads="1"/>
          </p:cNvSpPr>
          <p:nvPr/>
        </p:nvSpPr>
        <p:spPr bwMode="auto">
          <a:xfrm>
            <a:off x="2639142" y="2205334"/>
            <a:ext cx="713658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2371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1" name="TextBox 15"/>
          <p:cNvSpPr txBox="1">
            <a:spLocks noChangeArrowheads="1"/>
          </p:cNvSpPr>
          <p:nvPr/>
        </p:nvSpPr>
        <p:spPr bwMode="auto">
          <a:xfrm>
            <a:off x="6186022" y="2948050"/>
            <a:ext cx="128645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คณะกรรมการวัดและภาคประชาชนปรึกษา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เพื่อหา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แนวทางแก้ไขร่วมกัน 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 แกน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นำชุมชนจึงได้เสนอเรื่องไปทางภาครัฐเพื่อให้มาสร้างโรงเรียนในพื้นที่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69" name="TextBox 19"/>
          <p:cNvSpPr txBox="1">
            <a:spLocks noChangeArrowheads="1"/>
          </p:cNvSpPr>
          <p:nvPr/>
        </p:nvSpPr>
        <p:spPr bwMode="auto">
          <a:xfrm>
            <a:off x="3529541" y="2914891"/>
            <a:ext cx="1276349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ประชาคมขอขยายเขตไฟฟ้าให้ครอบคลุมพื้นที่และชาวบ้านยังได้ร่วมสนับสนุนงบประมาณในการขยายเขตไฟฟ้า หลังคาเรือนละ </a:t>
            </a:r>
            <a:r>
              <a:rPr lang="en-US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2,000 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บาท    รวม </a:t>
            </a:r>
            <a:r>
              <a:rPr lang="en-US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30 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หลังคาเรือน</a:t>
            </a:r>
            <a:endParaRPr lang="th-TH" sz="1200" dirty="0">
              <a:solidFill>
                <a:schemeClr val="accent4">
                  <a:lumMod val="75000"/>
                </a:schemeClr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40" name="TextBox 10"/>
          <p:cNvSpPr txBox="1">
            <a:spLocks noChangeArrowheads="1"/>
          </p:cNvSpPr>
          <p:nvPr/>
        </p:nvSpPr>
        <p:spPr bwMode="auto">
          <a:xfrm>
            <a:off x="1295400" y="1345762"/>
            <a:ext cx="11253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พม่ามาตั้งฐานทัพในพื้นที่เพื่อสู้รบกับไทย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42" name="TextBox 12"/>
          <p:cNvSpPr txBox="1">
            <a:spLocks noChangeArrowheads="1"/>
          </p:cNvSpPr>
          <p:nvPr/>
        </p:nvSpPr>
        <p:spPr bwMode="auto">
          <a:xfrm>
            <a:off x="1251806" y="3113782"/>
            <a:ext cx="990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กองทัพพม่าได้</a:t>
            </a:r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ขุดสระน้ำไว้เพื่อการใช้ประโยชน์</a:t>
            </a:r>
          </a:p>
        </p:txBody>
      </p:sp>
      <p:sp>
        <p:nvSpPr>
          <p:cNvPr id="44" name="TextBox 13"/>
          <p:cNvSpPr txBox="1">
            <a:spLocks noChangeArrowheads="1"/>
          </p:cNvSpPr>
          <p:nvPr/>
        </p:nvSpPr>
        <p:spPr bwMode="auto">
          <a:xfrm>
            <a:off x="1347914" y="5004136"/>
            <a:ext cx="990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เมื่อสงครามจบพม่าเป็นผ่านแพ้สงคราม กองทัพพม่าจึงได้ทำลายสระน้ำที่ขุดไว้เพื่อไม่ให้คนไทยใช้ประโยชน์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cxnSp>
        <p:nvCxnSpPr>
          <p:cNvPr id="45" name="Straight Arrow Connector 47"/>
          <p:cNvCxnSpPr/>
          <p:nvPr/>
        </p:nvCxnSpPr>
        <p:spPr>
          <a:xfrm>
            <a:off x="1775682" y="3882598"/>
            <a:ext cx="0" cy="1109421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7"/>
          <p:cNvCxnSpPr/>
          <p:nvPr/>
        </p:nvCxnSpPr>
        <p:spPr>
          <a:xfrm>
            <a:off x="1828196" y="1938273"/>
            <a:ext cx="0" cy="1109421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17"/>
          <p:cNvSpPr txBox="1">
            <a:spLocks noChangeArrowheads="1"/>
          </p:cNvSpPr>
          <p:nvPr/>
        </p:nvSpPr>
        <p:spPr bwMode="auto">
          <a:xfrm>
            <a:off x="1376891" y="2206823"/>
            <a:ext cx="1061509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 smtClean="0">
                <a:latin typeface="TH SarabunIT๙" pitchFamily="34" charset="-34"/>
                <a:cs typeface="TH SarabunIT๙" pitchFamily="34" charset="-34"/>
              </a:rPr>
              <a:t>สถานการณ์ในอดีต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3" name="TextBox 15"/>
          <p:cNvSpPr txBox="1">
            <a:spLocks noChangeArrowheads="1"/>
          </p:cNvSpPr>
          <p:nvPr/>
        </p:nvSpPr>
        <p:spPr bwMode="auto">
          <a:xfrm>
            <a:off x="4607563" y="1150203"/>
            <a:ext cx="132227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จังหวัดเพชรบุรีได้แบ่งเขตการปกครองใหม่ ส่งผลให้เกิดตำบลบ้านหาด ซึ่งมีจำนวนหมู่บ้านทั้งหมด </a:t>
            </a:r>
            <a:r>
              <a:rPr lang="en-US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5 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หมู่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56" name="TextBox 17"/>
          <p:cNvSpPr txBox="1">
            <a:spLocks noChangeArrowheads="1"/>
          </p:cNvSpPr>
          <p:nvPr/>
        </p:nvSpPr>
        <p:spPr bwMode="auto">
          <a:xfrm>
            <a:off x="5105400" y="2185207"/>
            <a:ext cx="713657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h-TH" altLang="th-TH" sz="1400" dirty="0" smtClean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2459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7" name="TextBox 16"/>
          <p:cNvSpPr txBox="1">
            <a:spLocks noChangeArrowheads="1"/>
          </p:cNvSpPr>
          <p:nvPr/>
        </p:nvSpPr>
        <p:spPr bwMode="auto">
          <a:xfrm>
            <a:off x="4876800" y="2993588"/>
            <a:ext cx="1219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มีการแต่งตั้งผู้ใหญ่บ้านเพื่อทำหน้าที่ดูแลความสงบเรียบร้อยในแต่ละหมู่บ้าน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58" name="TextBox 17"/>
          <p:cNvSpPr txBox="1">
            <a:spLocks noChangeArrowheads="1"/>
          </p:cNvSpPr>
          <p:nvPr/>
        </p:nvSpPr>
        <p:spPr bwMode="auto">
          <a:xfrm>
            <a:off x="4786842" y="5333999"/>
            <a:ext cx="146827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เกิดตำบลบ้านหาดมี </a:t>
            </a:r>
            <a:r>
              <a:rPr lang="en-US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5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หมู่บ้านและมีผู้ใหญ่บ้านและผู้ช่วยผู้ใหญ่บ้านค่อยทำหน้าที่ดูแลความสงบเรียบร้อยในหมู่บ้าน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2" name="TextBox 17"/>
          <p:cNvSpPr txBox="1">
            <a:spLocks noChangeArrowheads="1"/>
          </p:cNvSpPr>
          <p:nvPr/>
        </p:nvSpPr>
        <p:spPr bwMode="auto">
          <a:xfrm>
            <a:off x="6501171" y="2225873"/>
            <a:ext cx="713658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2465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8" name="TextBox 19"/>
          <p:cNvSpPr txBox="1">
            <a:spLocks noChangeArrowheads="1"/>
          </p:cNvSpPr>
          <p:nvPr/>
        </p:nvSpPr>
        <p:spPr bwMode="auto">
          <a:xfrm>
            <a:off x="7543800" y="1228725"/>
            <a:ext cx="113792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การสัญจรในหมู่บ้านไม่ค่อยสะดวก เนื่องจากไม่มีถนนในหมู่บ้าน</a:t>
            </a:r>
            <a:endParaRPr lang="th-TH" sz="1200" dirty="0">
              <a:solidFill>
                <a:schemeClr val="accent4">
                  <a:lumMod val="75000"/>
                </a:schemeClr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70" name="TextBox 21"/>
          <p:cNvSpPr txBox="1">
            <a:spLocks noChangeArrowheads="1"/>
          </p:cNvSpPr>
          <p:nvPr/>
        </p:nvSpPr>
        <p:spPr bwMode="auto">
          <a:xfrm>
            <a:off x="7472476" y="5410200"/>
            <a:ext cx="1461827" cy="10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เกิดถนนในหมู่บ้านช่วยให้ประชาชนสัญจรได้สะดวกมากขึ้น และช่วยให้การขนส่งผลผลผลิตทางการเกษตรทำได้สะดวกมากขึ้น</a:t>
            </a:r>
            <a:endParaRPr lang="en-US" sz="12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endParaRPr lang="en-US" sz="5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71" name="TextBox 17"/>
          <p:cNvSpPr txBox="1">
            <a:spLocks noChangeArrowheads="1"/>
          </p:cNvSpPr>
          <p:nvPr/>
        </p:nvSpPr>
        <p:spPr bwMode="auto">
          <a:xfrm>
            <a:off x="7731764" y="2219325"/>
            <a:ext cx="713657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2500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2" name="TextBox 19"/>
          <p:cNvSpPr txBox="1">
            <a:spLocks noChangeArrowheads="1"/>
          </p:cNvSpPr>
          <p:nvPr/>
        </p:nvSpPr>
        <p:spPr bwMode="auto">
          <a:xfrm>
            <a:off x="7402168" y="2971800"/>
            <a:ext cx="1600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en-US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- 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ประชาคมขอความคิดเห็นจากประชาชน และมีชาวบ้านยกที่ดินให้เป็นของสาธารณะเพื่อไว้ใช้ทำถนน</a:t>
            </a:r>
          </a:p>
          <a:p>
            <a:pPr algn="thaiDist">
              <a:defRPr/>
            </a:pPr>
            <a:r>
              <a:rPr lang="en-US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- 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ผู้ใหญ่เสนอโครงการไปที่อำเภอเพื่อให้ช่วยแก้ไขปัญหาให้ชาวบ้าน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646490" y="6183868"/>
            <a:ext cx="2057400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800" b="1" dirty="0" smtClean="0">
                <a:latin typeface="TH SarabunIT๙" pitchFamily="34" charset="-34"/>
                <a:cs typeface="TH SarabunIT๙" pitchFamily="34" charset="-34"/>
              </a:rPr>
              <a:t>ยุคก่อตั้งตำบลบ้านหาด</a:t>
            </a:r>
            <a:endParaRPr lang="th-TH" sz="1800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0042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2909421" y="381000"/>
            <a:ext cx="32766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800" b="1" dirty="0">
                <a:latin typeface="TH SarabunIT๙" pitchFamily="34" charset="-34"/>
                <a:cs typeface="TH SarabunIT๙" pitchFamily="34" charset="-34"/>
              </a:rPr>
              <a:t>เส้นทางการพัฒนา</a:t>
            </a:r>
            <a:r>
              <a:rPr lang="th-TH" altLang="th-TH" sz="1800" b="1" dirty="0" smtClean="0">
                <a:latin typeface="TH SarabunIT๙" pitchFamily="34" charset="-34"/>
                <a:cs typeface="TH SarabunIT๙" pitchFamily="34" charset="-34"/>
              </a:rPr>
              <a:t>ของตำบลบ้านหาด</a:t>
            </a:r>
            <a:endParaRPr lang="th-TH" altLang="th-TH" sz="1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838200" y="21336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2000" b="1">
                <a:latin typeface="TH SarabunIT๙" pitchFamily="34" charset="-34"/>
                <a:cs typeface="TH SarabunIT๙" pitchFamily="34" charset="-34"/>
              </a:rPr>
              <a:t>พ.ศ.</a:t>
            </a:r>
          </a:p>
        </p:txBody>
      </p:sp>
      <p:cxnSp>
        <p:nvCxnSpPr>
          <p:cNvPr id="7" name="ลูกศรเชื่อมต่อแบบตรง 6"/>
          <p:cNvCxnSpPr/>
          <p:nvPr/>
        </p:nvCxnSpPr>
        <p:spPr>
          <a:xfrm>
            <a:off x="1447800" y="2362200"/>
            <a:ext cx="7315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ลูกศรเชื่อมต่อแบบตรง 11"/>
          <p:cNvCxnSpPr/>
          <p:nvPr/>
        </p:nvCxnSpPr>
        <p:spPr>
          <a:xfrm>
            <a:off x="1447800" y="4648200"/>
            <a:ext cx="7239000" cy="1588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54" name="TextBox 14"/>
          <p:cNvSpPr txBox="1">
            <a:spLocks noChangeArrowheads="1"/>
          </p:cNvSpPr>
          <p:nvPr/>
        </p:nvSpPr>
        <p:spPr bwMode="auto">
          <a:xfrm rot="-5400000">
            <a:off x="281970" y="1226532"/>
            <a:ext cx="1566486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altLang="th-TH" sz="2000" b="1">
                <a:latin typeface="TH SarabunIT๙" pitchFamily="34" charset="-34"/>
                <a:cs typeface="TH SarabunIT๙" pitchFamily="34" charset="-34"/>
              </a:rPr>
              <a:t>สาเหตุ/สถานการณ์</a:t>
            </a:r>
          </a:p>
        </p:txBody>
      </p:sp>
      <p:sp>
        <p:nvSpPr>
          <p:cNvPr id="2055" name="TextBox 15"/>
          <p:cNvSpPr txBox="1">
            <a:spLocks noChangeArrowheads="1"/>
          </p:cNvSpPr>
          <p:nvPr/>
        </p:nvSpPr>
        <p:spPr bwMode="auto">
          <a:xfrm rot="-5400000">
            <a:off x="85725" y="3267075"/>
            <a:ext cx="1905000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2000" b="1" dirty="0">
                <a:latin typeface="TH SarabunIT๙" pitchFamily="34" charset="-34"/>
                <a:cs typeface="TH SarabunIT๙" pitchFamily="34" charset="-34"/>
              </a:rPr>
              <a:t>กิจกรรมที่ตอบสนอง</a:t>
            </a:r>
          </a:p>
        </p:txBody>
      </p:sp>
      <p:sp>
        <p:nvSpPr>
          <p:cNvPr id="2056" name="TextBox 16"/>
          <p:cNvSpPr txBox="1">
            <a:spLocks noChangeArrowheads="1"/>
          </p:cNvSpPr>
          <p:nvPr/>
        </p:nvSpPr>
        <p:spPr bwMode="auto">
          <a:xfrm rot="-5400000">
            <a:off x="85725" y="5476875"/>
            <a:ext cx="1905000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2000" b="1" dirty="0">
                <a:latin typeface="TH SarabunIT๙" pitchFamily="34" charset="-34"/>
                <a:cs typeface="TH SarabunIT๙" pitchFamily="34" charset="-34"/>
              </a:rPr>
              <a:t>ผลผลิต / ผลลัพธ์</a:t>
            </a:r>
          </a:p>
        </p:txBody>
      </p:sp>
      <p:sp>
        <p:nvSpPr>
          <p:cNvPr id="2058" name="TextBox 18"/>
          <p:cNvSpPr txBox="1">
            <a:spLocks noChangeArrowheads="1"/>
          </p:cNvSpPr>
          <p:nvPr/>
        </p:nvSpPr>
        <p:spPr bwMode="auto">
          <a:xfrm>
            <a:off x="1600200" y="685800"/>
            <a:ext cx="381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h-TH" altLang="th-TH" sz="140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67" name="TextBox 19"/>
          <p:cNvSpPr txBox="1">
            <a:spLocks noChangeArrowheads="1"/>
          </p:cNvSpPr>
          <p:nvPr/>
        </p:nvSpPr>
        <p:spPr bwMode="auto">
          <a:xfrm>
            <a:off x="2311513" y="838200"/>
            <a:ext cx="16508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ประชาชนในตำบลบ้านหาดประสบปัญหาการขาดแคลนน้ำเพื่อใช้ในการอุปโภคบริโภค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8" name="TextBox 20"/>
          <p:cNvSpPr txBox="1">
            <a:spLocks noChangeArrowheads="1"/>
          </p:cNvSpPr>
          <p:nvPr/>
        </p:nvSpPr>
        <p:spPr bwMode="auto">
          <a:xfrm>
            <a:off x="1809750" y="3467100"/>
            <a:ext cx="142535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แกนนำตำบลบ้านหาดเสนอโครงการเพื่อขอรับงบประมาณจากกรมอนามัยเพื่อใช้ในการสร้างถังเก็บกักน้ำ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9" name="TextBox 21"/>
          <p:cNvSpPr txBox="1">
            <a:spLocks noChangeArrowheads="1"/>
          </p:cNvSpPr>
          <p:nvPr/>
        </p:nvSpPr>
        <p:spPr bwMode="auto">
          <a:xfrm>
            <a:off x="1672289" y="5860197"/>
            <a:ext cx="232754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กรมอนามัยอนุมัติงบประมาณ</a:t>
            </a:r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เพื่อ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ไว้ใช้</a:t>
            </a:r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ในการสร้างถังเก็บกัก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น้ำ ส่งผลให้ประชาชนในพื้นที่มีน้ำสะอาดเพื่อใช้ในการบริโภคและอุปโภคมากขึ้น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71" name="TextBox 27"/>
          <p:cNvSpPr txBox="1">
            <a:spLocks noChangeArrowheads="1"/>
          </p:cNvSpPr>
          <p:nvPr/>
        </p:nvSpPr>
        <p:spPr bwMode="auto">
          <a:xfrm>
            <a:off x="4726979" y="756231"/>
            <a:ext cx="1369021" cy="124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ภาครัฐมีนโยบายที่จะพัฒนาศักยภาพการให้บริการด้านสาธารณสุข</a:t>
            </a:r>
          </a:p>
          <a:p>
            <a:pPr algn="thaiDist"/>
            <a:endParaRPr lang="th-TH" altLang="th-TH" sz="100" dirty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altLang="th-TH" sz="120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นางประทีป  อรุณรัตน์ต้องการสร้างอาชีพเสริมให้ต้นเองและเพื่อน</a:t>
            </a:r>
            <a:endParaRPr lang="th-TH" altLang="th-TH" sz="1200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76" name="TextBox 28"/>
          <p:cNvSpPr txBox="1">
            <a:spLocks noChangeArrowheads="1"/>
          </p:cNvSpPr>
          <p:nvPr/>
        </p:nvSpPr>
        <p:spPr bwMode="auto">
          <a:xfrm>
            <a:off x="4800599" y="3048000"/>
            <a:ext cx="129540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เกิดโครงการฝึกอบรมพัฒนาศักยภาพในการทำงานให้กับสมาชิก</a:t>
            </a:r>
            <a:r>
              <a:rPr lang="th-TH" sz="1200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ผสส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.</a:t>
            </a:r>
          </a:p>
          <a:p>
            <a:pPr algn="thaiDist">
              <a:defRPr/>
            </a:pPr>
            <a:endParaRPr lang="th-TH" sz="5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r>
              <a:rPr lang="th-TH" sz="1200" dirty="0" smtClean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เกิดการระดมหุ้นจากผู้สนใจในหมู่บ้านเพื่อมาตั้งเป็นกลุ่มผลิตน้ำพริก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 flipH="1">
            <a:off x="2938822" y="1578957"/>
            <a:ext cx="10480" cy="1773843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2919771" y="4218565"/>
            <a:ext cx="0" cy="1648835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4114800" y="1810782"/>
            <a:ext cx="0" cy="100861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4191000" y="3591502"/>
            <a:ext cx="0" cy="1254125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5411489" y="1786364"/>
            <a:ext cx="0" cy="1265237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5462228" y="4174024"/>
            <a:ext cx="0" cy="671603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5" name="TextBox 29"/>
          <p:cNvSpPr txBox="1">
            <a:spLocks noChangeArrowheads="1"/>
          </p:cNvSpPr>
          <p:nvPr/>
        </p:nvSpPr>
        <p:spPr bwMode="auto">
          <a:xfrm>
            <a:off x="4591406" y="4853078"/>
            <a:ext cx="1524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กระทรวงสาธารณสุ</a:t>
            </a:r>
            <a:r>
              <a:rPr lang="th-TH" altLang="th-TH" sz="1200" dirty="0">
                <a:latin typeface="TH SarabunIT๙" pitchFamily="34" charset="-34"/>
                <a:cs typeface="TH SarabunIT๙" pitchFamily="34" charset="-34"/>
              </a:rPr>
              <a:t>ข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ยกระดับสมาชิก</a:t>
            </a:r>
            <a:r>
              <a:rPr lang="th-TH" altLang="th-TH" sz="1200" dirty="0" err="1" smtClean="0">
                <a:latin typeface="TH SarabunIT๙" pitchFamily="34" charset="-34"/>
                <a:cs typeface="TH SarabunIT๙" pitchFamily="34" charset="-34"/>
              </a:rPr>
              <a:t>ผสส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.ที่ผ่านการอบรมเป็นกลุ่มอาสาสมัครสาธารณสุขประจำหมู่บ้าน (</a:t>
            </a:r>
            <a:r>
              <a:rPr lang="th-TH" altLang="th-TH" sz="1200" dirty="0" err="1" smtClean="0">
                <a:latin typeface="TH SarabunIT๙" pitchFamily="34" charset="-34"/>
                <a:cs typeface="TH SarabunIT๙" pitchFamily="34" charset="-34"/>
              </a:rPr>
              <a:t>อส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ม.)</a:t>
            </a:r>
          </a:p>
          <a:p>
            <a:pPr algn="thaiDist"/>
            <a:endParaRPr lang="th-TH" altLang="th-TH" sz="700" dirty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altLang="th-TH" sz="120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เกิดกลุ่มผลิตน้ำพริกขึ้นในหมู่ที่ </a:t>
            </a:r>
            <a:r>
              <a:rPr lang="en-US" altLang="th-TH" sz="120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1 </a:t>
            </a:r>
            <a:r>
              <a:rPr lang="th-TH" altLang="th-TH" sz="120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ส่งผลให้สมาชิกมีรายได้เสริม</a:t>
            </a:r>
            <a:endParaRPr lang="th-TH" altLang="th-TH" sz="1200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62" name="Straight Arrow Connector 58"/>
          <p:cNvCxnSpPr/>
          <p:nvPr/>
        </p:nvCxnSpPr>
        <p:spPr>
          <a:xfrm>
            <a:off x="6781800" y="1673932"/>
            <a:ext cx="0" cy="114546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2"/>
          <p:cNvCxnSpPr/>
          <p:nvPr/>
        </p:nvCxnSpPr>
        <p:spPr>
          <a:xfrm>
            <a:off x="6858000" y="4033391"/>
            <a:ext cx="0" cy="995809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9" name="TextBox 27"/>
          <p:cNvSpPr txBox="1">
            <a:spLocks noChangeArrowheads="1"/>
          </p:cNvSpPr>
          <p:nvPr/>
        </p:nvSpPr>
        <p:spPr bwMode="auto">
          <a:xfrm>
            <a:off x="6055501" y="1030069"/>
            <a:ext cx="13525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เกิดปัญหาจากกรณีมีคนเสียชีวิตแล้วครอบครัวไม่เงินสำหรับใช้ในการจัดงานศพ</a:t>
            </a:r>
            <a:endParaRPr lang="th-TH" altLang="th-TH" sz="12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90" name="TextBox 28"/>
          <p:cNvSpPr txBox="1">
            <a:spLocks noChangeArrowheads="1"/>
          </p:cNvSpPr>
          <p:nvPr/>
        </p:nvSpPr>
        <p:spPr bwMode="auto">
          <a:xfrm>
            <a:off x="6096000" y="2895600"/>
            <a:ext cx="1447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แกนนำหมู่บ้านและภาคประชาชนพูดคุยปัญหากันในเวทีประชาคมเพื่อหาทางแก้ไข และได้ไปศึกษาดูงานในพื้นที่ใกล้เคียง เพื่อนำความรู้กลับมาปรับใช้ในชุมชน</a:t>
            </a:r>
            <a:endParaRPr lang="th-TH" altLang="th-TH" sz="12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91" name="TextBox 29"/>
          <p:cNvSpPr txBox="1">
            <a:spLocks noChangeArrowheads="1"/>
          </p:cNvSpPr>
          <p:nvPr/>
        </p:nvSpPr>
        <p:spPr bwMode="auto">
          <a:xfrm>
            <a:off x="6122228" y="5124271"/>
            <a:ext cx="147154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เกิดกลุ่มฌาปนกิจหมู่บ้านในหมู่บ้านต่างๆ เพื่อเป็นสวัสดิการสำหรับคนหมู่บ้าน</a:t>
            </a:r>
            <a:endParaRPr lang="th-TH" altLang="th-TH" sz="1200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73" name="Straight Arrow Connector 58"/>
          <p:cNvCxnSpPr/>
          <p:nvPr/>
        </p:nvCxnSpPr>
        <p:spPr>
          <a:xfrm>
            <a:off x="7848600" y="1764268"/>
            <a:ext cx="0" cy="113133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62"/>
          <p:cNvCxnSpPr/>
          <p:nvPr/>
        </p:nvCxnSpPr>
        <p:spPr>
          <a:xfrm>
            <a:off x="8001000" y="4114800"/>
            <a:ext cx="0" cy="114300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7" name="TextBox 17"/>
          <p:cNvSpPr txBox="1">
            <a:spLocks noChangeArrowheads="1"/>
          </p:cNvSpPr>
          <p:nvPr/>
        </p:nvSpPr>
        <p:spPr bwMode="auto">
          <a:xfrm>
            <a:off x="7491771" y="2206823"/>
            <a:ext cx="713657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>
                <a:latin typeface="TH SarabunIT๙" pitchFamily="34" charset="-34"/>
                <a:cs typeface="TH SarabunIT๙" pitchFamily="34" charset="-34"/>
              </a:rPr>
              <a:t>2532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8" name="TextBox 17"/>
          <p:cNvSpPr txBox="1">
            <a:spLocks noChangeArrowheads="1"/>
          </p:cNvSpPr>
          <p:nvPr/>
        </p:nvSpPr>
        <p:spPr bwMode="auto">
          <a:xfrm>
            <a:off x="3757971" y="2203023"/>
            <a:ext cx="713657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2521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0" name="TextBox 17"/>
          <p:cNvSpPr txBox="1">
            <a:spLocks noChangeArrowheads="1"/>
          </p:cNvSpPr>
          <p:nvPr/>
        </p:nvSpPr>
        <p:spPr bwMode="auto">
          <a:xfrm>
            <a:off x="2609904" y="2209899"/>
            <a:ext cx="713657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2517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1" name="TextBox 17"/>
          <p:cNvSpPr txBox="1">
            <a:spLocks noChangeArrowheads="1"/>
          </p:cNvSpPr>
          <p:nvPr/>
        </p:nvSpPr>
        <p:spPr bwMode="auto">
          <a:xfrm>
            <a:off x="5105400" y="2209899"/>
            <a:ext cx="713657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2527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4" name="TextBox 17"/>
          <p:cNvSpPr txBox="1">
            <a:spLocks noChangeArrowheads="1"/>
          </p:cNvSpPr>
          <p:nvPr/>
        </p:nvSpPr>
        <p:spPr bwMode="auto">
          <a:xfrm>
            <a:off x="6449143" y="2209800"/>
            <a:ext cx="713657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2529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6" name="TextBox 27"/>
          <p:cNvSpPr txBox="1">
            <a:spLocks noChangeArrowheads="1"/>
          </p:cNvSpPr>
          <p:nvPr/>
        </p:nvSpPr>
        <p:spPr bwMode="auto">
          <a:xfrm>
            <a:off x="7391400" y="842935"/>
            <a:ext cx="137342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คนในตำบลบ้านหาดมีแนวคิดต้องการสร้างสถาบันทางการเงินที่เป็นของคนในชุมชน เพื่อประโยชน์ของคนในชุมชน</a:t>
            </a:r>
            <a:endParaRPr lang="th-TH" altLang="th-TH" sz="1200" dirty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7" name="TextBox 28"/>
          <p:cNvSpPr txBox="1">
            <a:spLocks noChangeArrowheads="1"/>
          </p:cNvSpPr>
          <p:nvPr/>
        </p:nvSpPr>
        <p:spPr bwMode="auto">
          <a:xfrm>
            <a:off x="7519019" y="2916669"/>
            <a:ext cx="137281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ครูในโรงเรียนวัดกุ่มและแกนนำชุมชนได้ร่วมกันหาแนวทางที่จะสร้างสถาบันการเงินในพื้นที่ และได้ร่วมกันศึกษาข้อมูลเพื่อมาตั้งกฎเกณฑ์ในการบริหารงานสหกรณ์</a:t>
            </a:r>
            <a:endParaRPr lang="th-TH" altLang="th-TH" sz="1200" dirty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5" name="TextBox 29"/>
          <p:cNvSpPr txBox="1">
            <a:spLocks noChangeArrowheads="1"/>
          </p:cNvSpPr>
          <p:nvPr/>
        </p:nvSpPr>
        <p:spPr bwMode="auto">
          <a:xfrm>
            <a:off x="7551633" y="5308936"/>
            <a:ext cx="134020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เกิดสหกรณ์เครดิตยูเนี่ยน ในช่วงแรกมีสมาชิกในตำบลและพื้นที่ใกล้เคียง รวมจำนวน </a:t>
            </a:r>
            <a:r>
              <a:rPr lang="en-US" altLang="th-TH" sz="1200" dirty="0" smtClean="0">
                <a:latin typeface="TH SarabunIT๙" pitchFamily="34" charset="-34"/>
                <a:cs typeface="TH SarabunIT๙" pitchFamily="34" charset="-34"/>
              </a:rPr>
              <a:t>56 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คน</a:t>
            </a:r>
          </a:p>
        </p:txBody>
      </p:sp>
      <p:sp>
        <p:nvSpPr>
          <p:cNvPr id="67" name="TextBox 27"/>
          <p:cNvSpPr txBox="1">
            <a:spLocks noChangeArrowheads="1"/>
          </p:cNvSpPr>
          <p:nvPr/>
        </p:nvSpPr>
        <p:spPr bwMode="auto">
          <a:xfrm>
            <a:off x="3200400" y="1295400"/>
            <a:ext cx="160800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สำนักอนามัยเดิมเก่าและทรุดโทรมไม่เหมาะกับการเป็นสถานที่รักษาพยาบาล</a:t>
            </a:r>
            <a:endParaRPr lang="th-TH" altLang="th-TH" sz="1200" dirty="0">
              <a:solidFill>
                <a:srgbClr val="00B05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8" name="TextBox 28"/>
          <p:cNvSpPr txBox="1">
            <a:spLocks noChangeArrowheads="1"/>
          </p:cNvSpPr>
          <p:nvPr/>
        </p:nvSpPr>
        <p:spPr bwMode="auto">
          <a:xfrm>
            <a:off x="3098149" y="2774057"/>
            <a:ext cx="1752709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ประชาชนและผู้ใหญ่บ้านร่วมกันหาสถานที่ใหม่ เพื่อใช้สำหรับการสร้างสถานีอนามัยแห่งใหม่ และได้ขอรับสนับสนุนงบประมาณจากภาครัฐเพื่อไว้ใช้สร้างสถานที่อนามัย</a:t>
            </a:r>
          </a:p>
          <a:p>
            <a:pPr algn="thaiDist">
              <a:defRPr/>
            </a:pPr>
            <a:endParaRPr lang="th-TH" sz="4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69" name="TextBox 29"/>
          <p:cNvSpPr txBox="1">
            <a:spLocks noChangeArrowheads="1"/>
          </p:cNvSpPr>
          <p:nvPr/>
        </p:nvSpPr>
        <p:spPr bwMode="auto">
          <a:xfrm>
            <a:off x="3071614" y="4800600"/>
            <a:ext cx="1576586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ได้สถานีอนามัยใหม่ที่เหมาะสมในการรักษาพยาบาลคนในชุมชน ส่งผลให้ประชาชนไปใช้บริการได้สะดวกมากขึ้น</a:t>
            </a:r>
          </a:p>
          <a:p>
            <a:pPr algn="thaiDist"/>
            <a:endParaRPr lang="th-TH" altLang="th-TH" sz="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2" name="TextBox 27"/>
          <p:cNvSpPr txBox="1">
            <a:spLocks noChangeArrowheads="1"/>
          </p:cNvSpPr>
          <p:nvPr/>
        </p:nvSpPr>
        <p:spPr bwMode="auto">
          <a:xfrm>
            <a:off x="1238250" y="1443335"/>
            <a:ext cx="17110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จังหวัดเพชรบุรีได้แบ่งเขตการปกครอง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ใหม่เพื่อให้เหมาะสมกับการวางผังเมือง</a:t>
            </a:r>
            <a:endParaRPr lang="th-TH" altLang="th-TH" sz="12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5" name="TextBox 28"/>
          <p:cNvSpPr txBox="1">
            <a:spLocks noChangeArrowheads="1"/>
          </p:cNvSpPr>
          <p:nvPr/>
        </p:nvSpPr>
        <p:spPr bwMode="auto">
          <a:xfrm>
            <a:off x="1265238" y="2634370"/>
            <a:ext cx="140176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ตำบลบ้านหม้อขอแบ่งพื้นที่จากตำบลบ้านหาด เพื่อให้ง่ายต่อการวางผังเมือง</a:t>
            </a:r>
            <a:endParaRPr lang="th-TH" altLang="th-TH" sz="12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6" name="TextBox 29"/>
          <p:cNvSpPr txBox="1">
            <a:spLocks noChangeArrowheads="1"/>
          </p:cNvSpPr>
          <p:nvPr/>
        </p:nvSpPr>
        <p:spPr bwMode="auto">
          <a:xfrm>
            <a:off x="1290312" y="4800600"/>
            <a:ext cx="159146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หมู่ที่ </a:t>
            </a:r>
            <a:r>
              <a:rPr lang="en-US" altLang="th-TH" sz="1200" dirty="0" smtClean="0">
                <a:latin typeface="TH SarabunIT๙" pitchFamily="34" charset="-34"/>
                <a:cs typeface="TH SarabunIT๙" pitchFamily="34" charset="-34"/>
              </a:rPr>
              <a:t>1 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บ้านดอนสระพังถูกแบ่งพื้นที่ไปให้หมู่ที่ </a:t>
            </a:r>
            <a:r>
              <a:rPr lang="en-US" altLang="th-TH" sz="1200" dirty="0" smtClean="0">
                <a:latin typeface="TH SarabunIT๙" pitchFamily="34" charset="-34"/>
                <a:cs typeface="TH SarabunIT๙" pitchFamily="34" charset="-34"/>
              </a:rPr>
              <a:t>3 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ของตำบลบ้านหม้อ ซึ่งส่งผลให้หมู่ที่ </a:t>
            </a:r>
            <a:r>
              <a:rPr lang="en-US" altLang="th-TH" sz="1200" dirty="0" smtClean="0">
                <a:latin typeface="TH SarabunIT๙" pitchFamily="34" charset="-34"/>
                <a:cs typeface="TH SarabunIT๙" pitchFamily="34" charset="-34"/>
              </a:rPr>
              <a:t>1 </a:t>
            </a:r>
            <a:r>
              <a:rPr lang="th-TH" altLang="th-TH" sz="1200" dirty="0">
                <a:latin typeface="TH SarabunIT๙" pitchFamily="34" charset="-34"/>
                <a:cs typeface="TH SarabunIT๙" pitchFamily="34" charset="-34"/>
              </a:rPr>
              <a:t>มีพื้นที่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น้อยลง</a:t>
            </a:r>
            <a:endParaRPr lang="th-TH" altLang="th-TH" sz="1200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77" name="Straight Arrow Connector 58"/>
          <p:cNvCxnSpPr/>
          <p:nvPr/>
        </p:nvCxnSpPr>
        <p:spPr>
          <a:xfrm>
            <a:off x="1809750" y="1921564"/>
            <a:ext cx="0" cy="750957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17"/>
          <p:cNvSpPr txBox="1">
            <a:spLocks noChangeArrowheads="1"/>
          </p:cNvSpPr>
          <p:nvPr/>
        </p:nvSpPr>
        <p:spPr bwMode="auto">
          <a:xfrm>
            <a:off x="1496143" y="2185207"/>
            <a:ext cx="713657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2512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78" name="Straight Arrow Connector 53"/>
          <p:cNvCxnSpPr/>
          <p:nvPr/>
        </p:nvCxnSpPr>
        <p:spPr>
          <a:xfrm>
            <a:off x="1609725" y="3280701"/>
            <a:ext cx="0" cy="1558925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829300" y="6184850"/>
            <a:ext cx="2057400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800" b="1" dirty="0" smtClean="0">
                <a:latin typeface="TH SarabunIT๙" pitchFamily="34" charset="-34"/>
                <a:cs typeface="TH SarabunIT๙" pitchFamily="34" charset="-34"/>
              </a:rPr>
              <a:t>ยุคผู้นำพาความสำเร็จ</a:t>
            </a:r>
            <a:endParaRPr lang="th-TH" sz="1800" b="1" dirty="0">
              <a:latin typeface="TH SarabunIT๙" pitchFamily="34" charset="-34"/>
              <a:cs typeface="TH SarabunIT๙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Straight Arrow Connector 49"/>
          <p:cNvCxnSpPr/>
          <p:nvPr/>
        </p:nvCxnSpPr>
        <p:spPr>
          <a:xfrm>
            <a:off x="3048000" y="1526604"/>
            <a:ext cx="0" cy="1615961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2715342" y="381000"/>
            <a:ext cx="32766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800" b="1" dirty="0">
                <a:latin typeface="TH SarabunIT๙" pitchFamily="34" charset="-34"/>
                <a:cs typeface="TH SarabunIT๙" pitchFamily="34" charset="-34"/>
              </a:rPr>
              <a:t>เส้นทางการพัฒนาของตำบลบ้าน</a:t>
            </a:r>
            <a:r>
              <a:rPr lang="th-TH" altLang="th-TH" sz="1800" b="1" dirty="0" smtClean="0">
                <a:latin typeface="TH SarabunIT๙" pitchFamily="34" charset="-34"/>
                <a:cs typeface="TH SarabunIT๙" pitchFamily="34" charset="-34"/>
              </a:rPr>
              <a:t>หาด</a:t>
            </a:r>
            <a:endParaRPr lang="th-TH" altLang="th-TH" sz="1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838200" y="21336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2000" b="1">
                <a:latin typeface="TH SarabunIT๙" pitchFamily="34" charset="-34"/>
                <a:cs typeface="TH SarabunIT๙" pitchFamily="34" charset="-34"/>
              </a:rPr>
              <a:t>พ.ศ.</a:t>
            </a:r>
          </a:p>
        </p:txBody>
      </p:sp>
      <p:cxnSp>
        <p:nvCxnSpPr>
          <p:cNvPr id="7" name="ลูกศรเชื่อมต่อแบบตรง 6"/>
          <p:cNvCxnSpPr/>
          <p:nvPr/>
        </p:nvCxnSpPr>
        <p:spPr>
          <a:xfrm>
            <a:off x="1447800" y="2362200"/>
            <a:ext cx="7315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ลูกศรเชื่อมต่อแบบตรง 11"/>
          <p:cNvCxnSpPr/>
          <p:nvPr/>
        </p:nvCxnSpPr>
        <p:spPr>
          <a:xfrm>
            <a:off x="1447800" y="4648200"/>
            <a:ext cx="7239000" cy="1588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54" name="TextBox 14"/>
          <p:cNvSpPr txBox="1">
            <a:spLocks noChangeArrowheads="1"/>
          </p:cNvSpPr>
          <p:nvPr/>
        </p:nvSpPr>
        <p:spPr bwMode="auto">
          <a:xfrm rot="-5400000">
            <a:off x="281970" y="1226532"/>
            <a:ext cx="1566486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altLang="th-TH" sz="2000" b="1">
                <a:latin typeface="TH SarabunIT๙" pitchFamily="34" charset="-34"/>
                <a:cs typeface="TH SarabunIT๙" pitchFamily="34" charset="-34"/>
              </a:rPr>
              <a:t>สาเหตุ/สถานการณ์</a:t>
            </a:r>
          </a:p>
        </p:txBody>
      </p:sp>
      <p:sp>
        <p:nvSpPr>
          <p:cNvPr id="2055" name="TextBox 15"/>
          <p:cNvSpPr txBox="1">
            <a:spLocks noChangeArrowheads="1"/>
          </p:cNvSpPr>
          <p:nvPr/>
        </p:nvSpPr>
        <p:spPr bwMode="auto">
          <a:xfrm rot="-5400000">
            <a:off x="85725" y="3267075"/>
            <a:ext cx="1905000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2000" b="1" dirty="0">
                <a:latin typeface="TH SarabunIT๙" pitchFamily="34" charset="-34"/>
                <a:cs typeface="TH SarabunIT๙" pitchFamily="34" charset="-34"/>
              </a:rPr>
              <a:t>กิจกรรมที่ตอบสนอง</a:t>
            </a:r>
          </a:p>
        </p:txBody>
      </p:sp>
      <p:sp>
        <p:nvSpPr>
          <p:cNvPr id="2056" name="TextBox 16"/>
          <p:cNvSpPr txBox="1">
            <a:spLocks noChangeArrowheads="1"/>
          </p:cNvSpPr>
          <p:nvPr/>
        </p:nvSpPr>
        <p:spPr bwMode="auto">
          <a:xfrm rot="-5400000">
            <a:off x="85725" y="5476875"/>
            <a:ext cx="1905000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2000" b="1" dirty="0">
                <a:latin typeface="TH SarabunIT๙" pitchFamily="34" charset="-34"/>
                <a:cs typeface="TH SarabunIT๙" pitchFamily="34" charset="-34"/>
              </a:rPr>
              <a:t>ผลผลิต / ผลลัพธ์</a:t>
            </a:r>
          </a:p>
        </p:txBody>
      </p:sp>
      <p:sp>
        <p:nvSpPr>
          <p:cNvPr id="2063" name="TextBox 15"/>
          <p:cNvSpPr txBox="1">
            <a:spLocks noChangeArrowheads="1"/>
          </p:cNvSpPr>
          <p:nvPr/>
        </p:nvSpPr>
        <p:spPr bwMode="auto">
          <a:xfrm>
            <a:off x="1301856" y="1042456"/>
            <a:ext cx="1164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ภาครัฐมีนโยบายพัฒนาระบบการติดต่อสื่อสารในส่วนภูมิภาคให้สะดวกมากขึ้น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4" name="TextBox 16"/>
          <p:cNvSpPr txBox="1">
            <a:spLocks noChangeArrowheads="1"/>
          </p:cNvSpPr>
          <p:nvPr/>
        </p:nvSpPr>
        <p:spPr bwMode="auto">
          <a:xfrm>
            <a:off x="1337235" y="3045492"/>
            <a:ext cx="1066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องค์การโทรศัพท์ได้นำตู้โทรศัพท์มาติดตั้งในพื้นที่ตำบลบ้านหาด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5" name="TextBox 17"/>
          <p:cNvSpPr txBox="1">
            <a:spLocks noChangeArrowheads="1"/>
          </p:cNvSpPr>
          <p:nvPr/>
        </p:nvSpPr>
        <p:spPr bwMode="auto">
          <a:xfrm>
            <a:off x="1362075" y="5112231"/>
            <a:ext cx="131311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ประชาชน</a:t>
            </a:r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ใน ตำบลบ้านหาดติดต่อสื่อสาร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ได้สะดวกมากขึ้น ซึ่งก่อให้เกิดการพัฒนาในหมู่บ้าน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7" name="TextBox 19"/>
          <p:cNvSpPr txBox="1">
            <a:spLocks noChangeArrowheads="1"/>
          </p:cNvSpPr>
          <p:nvPr/>
        </p:nvSpPr>
        <p:spPr bwMode="auto">
          <a:xfrm>
            <a:off x="3739280" y="801469"/>
            <a:ext cx="22240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แกนนำตำบลบ้านหาดต้องการประชาสัมพันธ์ข่าวสารต่างๆ ให้ประชาชนทราบโดยทั่วถึง จึงเกิดแนวคิดการติดตั้งหอกระจายข่าว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8" name="TextBox 20"/>
          <p:cNvSpPr txBox="1">
            <a:spLocks noChangeArrowheads="1"/>
          </p:cNvSpPr>
          <p:nvPr/>
        </p:nvSpPr>
        <p:spPr bwMode="auto">
          <a:xfrm>
            <a:off x="5143499" y="3104524"/>
            <a:ext cx="111514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แกนนำตำบลบ้านหาดจัด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เวทีประชาคมเพื่อสอบถามปัญหาและความต้องการของประชาชน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9" name="TextBox 21"/>
          <p:cNvSpPr txBox="1">
            <a:spLocks noChangeArrowheads="1"/>
          </p:cNvSpPr>
          <p:nvPr/>
        </p:nvSpPr>
        <p:spPr bwMode="auto">
          <a:xfrm>
            <a:off x="5133256" y="5082569"/>
            <a:ext cx="111514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การประชาสัมพันธ์ข่าวสารต่างๆ สะดวกรวดเร็วมากขึ้น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1772401" y="1688672"/>
            <a:ext cx="5493" cy="120692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1828800" y="3722449"/>
            <a:ext cx="0" cy="1343433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3048000" y="3992589"/>
            <a:ext cx="0" cy="94232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4495800" y="2057400"/>
            <a:ext cx="0" cy="125252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4724400" y="3992589"/>
            <a:ext cx="717" cy="1745353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5671777" y="1295771"/>
            <a:ext cx="19050" cy="1809066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5882045" y="3860438"/>
            <a:ext cx="0" cy="121920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58"/>
          <p:cNvCxnSpPr/>
          <p:nvPr/>
        </p:nvCxnSpPr>
        <p:spPr>
          <a:xfrm>
            <a:off x="7101246" y="2023487"/>
            <a:ext cx="0" cy="938993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2"/>
          <p:cNvCxnSpPr/>
          <p:nvPr/>
        </p:nvCxnSpPr>
        <p:spPr>
          <a:xfrm>
            <a:off x="7239000" y="4486275"/>
            <a:ext cx="0" cy="64770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58"/>
          <p:cNvCxnSpPr/>
          <p:nvPr/>
        </p:nvCxnSpPr>
        <p:spPr>
          <a:xfrm flipH="1">
            <a:off x="8153398" y="1859756"/>
            <a:ext cx="8473" cy="124476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62"/>
          <p:cNvCxnSpPr/>
          <p:nvPr/>
        </p:nvCxnSpPr>
        <p:spPr>
          <a:xfrm>
            <a:off x="8291870" y="4147066"/>
            <a:ext cx="0" cy="965165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17"/>
          <p:cNvSpPr txBox="1">
            <a:spLocks noChangeArrowheads="1"/>
          </p:cNvSpPr>
          <p:nvPr/>
        </p:nvSpPr>
        <p:spPr bwMode="auto">
          <a:xfrm>
            <a:off x="6753943" y="2185207"/>
            <a:ext cx="713657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2544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0" name="TextBox 17"/>
          <p:cNvSpPr txBox="1">
            <a:spLocks noChangeArrowheads="1"/>
          </p:cNvSpPr>
          <p:nvPr/>
        </p:nvSpPr>
        <p:spPr bwMode="auto">
          <a:xfrm>
            <a:off x="5333999" y="2216348"/>
            <a:ext cx="713657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2543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4" name="TextBox 17"/>
          <p:cNvSpPr txBox="1">
            <a:spLocks noChangeArrowheads="1"/>
          </p:cNvSpPr>
          <p:nvPr/>
        </p:nvSpPr>
        <p:spPr bwMode="auto">
          <a:xfrm>
            <a:off x="7744543" y="2185207"/>
            <a:ext cx="713657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2547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6" name="TextBox 27"/>
          <p:cNvSpPr txBox="1">
            <a:spLocks noChangeArrowheads="1"/>
          </p:cNvSpPr>
          <p:nvPr/>
        </p:nvSpPr>
        <p:spPr bwMode="auto">
          <a:xfrm>
            <a:off x="6047656" y="863278"/>
            <a:ext cx="1472797" cy="1346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050" dirty="0" smtClean="0">
                <a:latin typeface="TH SarabunIT๙" pitchFamily="34" charset="-34"/>
                <a:cs typeface="TH SarabunIT๙" pitchFamily="34" charset="-34"/>
              </a:rPr>
              <a:t>ภาครัฐมีนโยบายที่จะสร้างแหล่งเงินทุนกู้ยืมดอกเบี้ยต่ำในชุมชน</a:t>
            </a:r>
          </a:p>
          <a:p>
            <a:pPr algn="thaiDist"/>
            <a:endParaRPr lang="th-TH" altLang="th-TH" sz="400" dirty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altLang="th-TH" sz="105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ตำบลบ้านหาดถูกจัดอันดับให้เป็นอันดับสุดท้ายของตำบลที่มีศักยภาพในการพัฒนา</a:t>
            </a:r>
          </a:p>
          <a:p>
            <a:pPr algn="thaiDist"/>
            <a:endParaRPr lang="th-TH" altLang="th-TH" sz="400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altLang="th-TH" sz="1050" dirty="0" smtClean="0">
                <a:solidFill>
                  <a:srgbClr val="00B050"/>
                </a:solidFill>
                <a:latin typeface="TH SarabunIT๙" pitchFamily="34" charset="-34"/>
                <a:cs typeface="TH SarabunIT๙" pitchFamily="34" charset="-34"/>
              </a:rPr>
              <a:t>มีโครงการตามพระราชดำริด้านการอนุรักษ์พันธุ์ข้าวพื้นเมือง</a:t>
            </a:r>
            <a:endParaRPr lang="th-TH" altLang="th-TH" sz="1050" dirty="0">
              <a:solidFill>
                <a:srgbClr val="00B05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5" name="TextBox 27"/>
          <p:cNvSpPr txBox="1">
            <a:spLocks noChangeArrowheads="1"/>
          </p:cNvSpPr>
          <p:nvPr/>
        </p:nvSpPr>
        <p:spPr bwMode="auto">
          <a:xfrm>
            <a:off x="6348771" y="2926913"/>
            <a:ext cx="1524000" cy="166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050" dirty="0" smtClean="0">
                <a:latin typeface="TH SarabunIT๙" pitchFamily="34" charset="-34"/>
                <a:cs typeface="TH SarabunIT๙" pitchFamily="34" charset="-34"/>
              </a:rPr>
              <a:t>คัดเลือกคณะกรรมการและตั้งกฎระเบียบที่ใช้ในการกู้ยืมเงิน</a:t>
            </a:r>
          </a:p>
          <a:p>
            <a:pPr algn="thaiDist"/>
            <a:endParaRPr lang="th-TH" altLang="th-TH" sz="400" dirty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altLang="th-TH" sz="105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ผู้นำในตำบลบ้านหาดประชุมร่วมกับเครือข่ายองค์กรต่างๆ ในตำบล เพื่อหาแนวทางในการพัฒนาตำบลต่อไป</a:t>
            </a:r>
          </a:p>
          <a:p>
            <a:pPr algn="thaiDist"/>
            <a:endParaRPr lang="th-TH" altLang="th-TH" sz="400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altLang="th-TH" sz="1050" dirty="0" smtClean="0">
                <a:solidFill>
                  <a:srgbClr val="00B050"/>
                </a:solidFill>
                <a:latin typeface="TH SarabunIT๙" pitchFamily="34" charset="-34"/>
                <a:cs typeface="TH SarabunIT๙" pitchFamily="34" charset="-34"/>
              </a:rPr>
              <a:t>เกิดการรวมกลุ่มของผู้สนใจด้านการอนุรักษ์พันธุ์ข้าวพื้นเมืองเพื่อไปศึกษาเรียนรู้แนวทางการอนุรักษ์พันธุ์ข้าวพื้นเมืองในพื้นที่</a:t>
            </a:r>
            <a:endParaRPr lang="th-TH" altLang="th-TH" sz="1050" dirty="0">
              <a:solidFill>
                <a:srgbClr val="00B05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7" name="TextBox 27"/>
          <p:cNvSpPr txBox="1">
            <a:spLocks noChangeArrowheads="1"/>
          </p:cNvSpPr>
          <p:nvPr/>
        </p:nvSpPr>
        <p:spPr bwMode="auto">
          <a:xfrm>
            <a:off x="6153256" y="5100384"/>
            <a:ext cx="1662579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050" dirty="0" smtClean="0">
                <a:latin typeface="TH SarabunIT๙" pitchFamily="34" charset="-34"/>
                <a:cs typeface="TH SarabunIT๙" pitchFamily="34" charset="-34"/>
              </a:rPr>
              <a:t>เกิดกองทุนหมู่บ้านตามนโยบายของรัฐบาล โดยการบริหารจัดการเองของคนในหมู่บ้าน</a:t>
            </a:r>
          </a:p>
          <a:p>
            <a:pPr algn="thaiDist"/>
            <a:endParaRPr lang="th-TH" altLang="th-TH" sz="400" dirty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altLang="th-TH" sz="105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เกิดการตั้งชมรมคนรักบ้านหาดเพื่อสร้างความเข้มแข็งให้ให้ตำบล และเป็นแกนหลักในการพัฒนาตำบลบ้านหาด</a:t>
            </a:r>
          </a:p>
          <a:p>
            <a:pPr algn="thaiDist"/>
            <a:endParaRPr lang="th-TH" altLang="th-TH" sz="400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altLang="th-TH" sz="1050" dirty="0" smtClean="0">
                <a:solidFill>
                  <a:srgbClr val="00B050"/>
                </a:solidFill>
                <a:latin typeface="TH SarabunIT๙" pitchFamily="34" charset="-34"/>
                <a:cs typeface="TH SarabunIT๙" pitchFamily="34" charset="-34"/>
              </a:rPr>
              <a:t>เกษตรกรมีความรู้ด้านการคัดเลือกและเพาะพันธ์ข้าว ร่วมถึงมีการอนุรักษ์พันธุ์ข้าวในท้องถิ่นไม่ให้สูญหาย</a:t>
            </a:r>
            <a:endParaRPr lang="th-TH" altLang="th-TH" sz="1050" dirty="0">
              <a:solidFill>
                <a:srgbClr val="00B05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9" name="TextBox 10"/>
          <p:cNvSpPr txBox="1">
            <a:spLocks noChangeArrowheads="1"/>
          </p:cNvSpPr>
          <p:nvPr/>
        </p:nvSpPr>
        <p:spPr bwMode="auto">
          <a:xfrm>
            <a:off x="2485306" y="1064939"/>
            <a:ext cx="10118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ภาครัฐมีนโยบายให้จัดตั้งกลุ่มอปพร.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51" name="TextBox 12"/>
          <p:cNvSpPr txBox="1">
            <a:spLocks noChangeArrowheads="1"/>
          </p:cNvSpPr>
          <p:nvPr/>
        </p:nvSpPr>
        <p:spPr bwMode="auto">
          <a:xfrm>
            <a:off x="2376127" y="3161592"/>
            <a:ext cx="136315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itchFamily="34" charset="-34"/>
                <a:cs typeface="TH SarabunIT๙" pitchFamily="34" charset="-34"/>
              </a:rPr>
              <a:t>เปิดรับสมัครผู้สนใจเข้าเป็น อปพร. และได้ส่งผู้สมัครเข้าร่วมอบรมเพื่อพัฒนาศักยภาพให้พร้อมเป็นอปพร.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53" name="TextBox 13"/>
          <p:cNvSpPr txBox="1">
            <a:spLocks noChangeArrowheads="1"/>
          </p:cNvSpPr>
          <p:nvPr/>
        </p:nvSpPr>
        <p:spPr bwMode="auto">
          <a:xfrm>
            <a:off x="2588955" y="5037848"/>
            <a:ext cx="189035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เกิดอปพร. ขึ้นในตำบลบ้านหาด ซึ่งทำหน้าที่ดูแลความปลอดภัยให้กับคนในชุมชน ส่งผลให้ประชาชนมีความปลอดภัยในการเดินทางมากขึ้น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57" name="TextBox 17"/>
          <p:cNvSpPr txBox="1">
            <a:spLocks noChangeArrowheads="1"/>
          </p:cNvSpPr>
          <p:nvPr/>
        </p:nvSpPr>
        <p:spPr bwMode="auto">
          <a:xfrm>
            <a:off x="2715342" y="2206823"/>
            <a:ext cx="713658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2539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8" name="TextBox 27"/>
          <p:cNvSpPr txBox="1">
            <a:spLocks noChangeArrowheads="1"/>
          </p:cNvSpPr>
          <p:nvPr/>
        </p:nvSpPr>
        <p:spPr bwMode="auto">
          <a:xfrm>
            <a:off x="7467599" y="1066800"/>
            <a:ext cx="137159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ผู้สูงอายุในตำบลบ้านหาดมีสัดส่วนสูงขึ้นประกอบกับภาครัฐมีนโยบายสนับสนุนให้ก่อตั้งชมรมผู้อายุ</a:t>
            </a:r>
            <a:endParaRPr lang="th-TH" altLang="th-TH" sz="1200" dirty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9" name="TextBox 28"/>
          <p:cNvSpPr txBox="1">
            <a:spLocks noChangeArrowheads="1"/>
          </p:cNvSpPr>
          <p:nvPr/>
        </p:nvSpPr>
        <p:spPr bwMode="auto">
          <a:xfrm>
            <a:off x="7744542" y="3131403"/>
            <a:ext cx="109465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ผู้สูงอายุในตำบลได้รวมกลุ่มกันก่อตั้งเป็นชมรมผู้สูงอายุและได้คัดเลือกประธานเพื่อเป็นผู้นำของชมรม</a:t>
            </a:r>
            <a:endParaRPr lang="th-TH" altLang="th-TH" sz="1200" dirty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0" name="TextBox 29"/>
          <p:cNvSpPr txBox="1">
            <a:spLocks noChangeArrowheads="1"/>
          </p:cNvSpPr>
          <p:nvPr/>
        </p:nvSpPr>
        <p:spPr bwMode="auto">
          <a:xfrm>
            <a:off x="7744543" y="5188803"/>
            <a:ext cx="1139461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เกิดชมรมผู้สูงอายุตำบลบ้านหาด ซึ่งช่วยให้ผู้สูงอายุในตำบลมีกิจกรรมทำและได้พบปะพูดคุยกัน ซึ่งเป็นการพัฒนาคุณภาพชีวิตของผู้สูงอายุให้ดีขึ้น</a:t>
            </a:r>
          </a:p>
        </p:txBody>
      </p:sp>
      <p:sp>
        <p:nvSpPr>
          <p:cNvPr id="71" name="TextBox 15"/>
          <p:cNvSpPr txBox="1">
            <a:spLocks noChangeArrowheads="1"/>
          </p:cNvSpPr>
          <p:nvPr/>
        </p:nvSpPr>
        <p:spPr bwMode="auto">
          <a:xfrm>
            <a:off x="3228616" y="1447800"/>
            <a:ext cx="209585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ภาครัฐมีนโยบายกระจายอำนาจให้เกิดองค์กรปกครองส่วนท้องถิ่น เพื่อให้ประชาชนมีอำนาจในการบริหารจัดการชุมชนของตนเองมากขึ้น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72" name="TextBox 17"/>
          <p:cNvSpPr txBox="1">
            <a:spLocks noChangeArrowheads="1"/>
          </p:cNvSpPr>
          <p:nvPr/>
        </p:nvSpPr>
        <p:spPr bwMode="auto">
          <a:xfrm>
            <a:off x="3897901" y="5777492"/>
            <a:ext cx="168372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สภาตำบลบ้านหาดได้รับการยกฐานะเป็นองค์การบริหารส่วนตำบลบ้านหาด ซึ่งส่งผลให้มีความสามารถในการพัฒนาตำบลได้ดีขึ้น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75" name="TextBox 15"/>
          <p:cNvSpPr txBox="1">
            <a:spLocks noChangeArrowheads="1"/>
          </p:cNvSpPr>
          <p:nvPr/>
        </p:nvSpPr>
        <p:spPr bwMode="auto">
          <a:xfrm>
            <a:off x="3739279" y="3285645"/>
            <a:ext cx="1447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en-US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-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ประกาศใช้พร</a:t>
            </a:r>
            <a:r>
              <a:rPr lang="th-TH" sz="1200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บ</a:t>
            </a:r>
            <a:r>
              <a:rPr lang="th-TH" sz="12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.</a:t>
            </a:r>
            <a:r>
              <a:rPr lang="th-TH" sz="1200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ก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ระจายอำนาจ ตามมติคณะรัฐมนตรี </a:t>
            </a:r>
          </a:p>
          <a:p>
            <a:pPr algn="thaiDist">
              <a:defRPr/>
            </a:pPr>
            <a:r>
              <a:rPr lang="en-US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- 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กระทรวงมหาดไทยประกาศให้ยกฐานะ</a:t>
            </a:r>
            <a:r>
              <a:rPr lang="th-TH" sz="1200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อปท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.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76" name="TextBox 17"/>
          <p:cNvSpPr txBox="1">
            <a:spLocks noChangeArrowheads="1"/>
          </p:cNvSpPr>
          <p:nvPr/>
        </p:nvSpPr>
        <p:spPr bwMode="auto">
          <a:xfrm>
            <a:off x="4163143" y="2209800"/>
            <a:ext cx="713657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2542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62" name="TextBox 17"/>
          <p:cNvSpPr txBox="1">
            <a:spLocks noChangeArrowheads="1"/>
          </p:cNvSpPr>
          <p:nvPr/>
        </p:nvSpPr>
        <p:spPr bwMode="auto">
          <a:xfrm>
            <a:off x="1433871" y="2179736"/>
            <a:ext cx="713658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2537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46490" y="6096000"/>
            <a:ext cx="2057400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800" b="1" dirty="0" smtClean="0">
                <a:latin typeface="TH SarabunIT๙" pitchFamily="34" charset="-34"/>
                <a:cs typeface="TH SarabunIT๙" pitchFamily="34" charset="-34"/>
              </a:rPr>
              <a:t>ยุคพัฒนาตามนโยบายภาครัฐ</a:t>
            </a:r>
            <a:endParaRPr lang="th-TH" sz="1800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7222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Straight Arrow Connector 49"/>
          <p:cNvCxnSpPr/>
          <p:nvPr/>
        </p:nvCxnSpPr>
        <p:spPr>
          <a:xfrm>
            <a:off x="7858125" y="2061738"/>
            <a:ext cx="0" cy="91440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2909421" y="381000"/>
            <a:ext cx="32766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800" b="1" dirty="0">
                <a:latin typeface="TH SarabunIT๙" pitchFamily="34" charset="-34"/>
                <a:cs typeface="TH SarabunIT๙" pitchFamily="34" charset="-34"/>
              </a:rPr>
              <a:t>เส้นทางการพัฒนาของตำบลบ้านหาด</a:t>
            </a:r>
          </a:p>
        </p:txBody>
      </p:sp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838200" y="21336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2000" b="1">
                <a:latin typeface="TH SarabunIT๙" pitchFamily="34" charset="-34"/>
                <a:cs typeface="TH SarabunIT๙" pitchFamily="34" charset="-34"/>
              </a:rPr>
              <a:t>พ.ศ.</a:t>
            </a:r>
          </a:p>
        </p:txBody>
      </p:sp>
      <p:cxnSp>
        <p:nvCxnSpPr>
          <p:cNvPr id="7" name="ลูกศรเชื่อมต่อแบบตรง 6"/>
          <p:cNvCxnSpPr/>
          <p:nvPr/>
        </p:nvCxnSpPr>
        <p:spPr>
          <a:xfrm>
            <a:off x="1447800" y="2362200"/>
            <a:ext cx="7315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ลูกศรเชื่อมต่อแบบตรง 11"/>
          <p:cNvCxnSpPr/>
          <p:nvPr/>
        </p:nvCxnSpPr>
        <p:spPr>
          <a:xfrm>
            <a:off x="1447800" y="4648200"/>
            <a:ext cx="7239000" cy="1588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54" name="TextBox 14"/>
          <p:cNvSpPr txBox="1">
            <a:spLocks noChangeArrowheads="1"/>
          </p:cNvSpPr>
          <p:nvPr/>
        </p:nvSpPr>
        <p:spPr bwMode="auto">
          <a:xfrm rot="-5400000">
            <a:off x="281970" y="1226532"/>
            <a:ext cx="1566486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altLang="th-TH" sz="2000" b="1">
                <a:latin typeface="TH SarabunIT๙" pitchFamily="34" charset="-34"/>
                <a:cs typeface="TH SarabunIT๙" pitchFamily="34" charset="-34"/>
              </a:rPr>
              <a:t>สาเหตุ/สถานการณ์</a:t>
            </a:r>
          </a:p>
        </p:txBody>
      </p:sp>
      <p:sp>
        <p:nvSpPr>
          <p:cNvPr id="2055" name="TextBox 15"/>
          <p:cNvSpPr txBox="1">
            <a:spLocks noChangeArrowheads="1"/>
          </p:cNvSpPr>
          <p:nvPr/>
        </p:nvSpPr>
        <p:spPr bwMode="auto">
          <a:xfrm rot="-5400000">
            <a:off x="85725" y="3267075"/>
            <a:ext cx="1905000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2000" b="1" dirty="0">
                <a:latin typeface="TH SarabunIT๙" pitchFamily="34" charset="-34"/>
                <a:cs typeface="TH SarabunIT๙" pitchFamily="34" charset="-34"/>
              </a:rPr>
              <a:t>กิจกรรมที่ตอบสนอง</a:t>
            </a:r>
          </a:p>
        </p:txBody>
      </p:sp>
      <p:sp>
        <p:nvSpPr>
          <p:cNvPr id="2056" name="TextBox 16"/>
          <p:cNvSpPr txBox="1">
            <a:spLocks noChangeArrowheads="1"/>
          </p:cNvSpPr>
          <p:nvPr/>
        </p:nvSpPr>
        <p:spPr bwMode="auto">
          <a:xfrm rot="-5400000">
            <a:off x="85725" y="5476875"/>
            <a:ext cx="1905000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2000" b="1" dirty="0">
                <a:latin typeface="TH SarabunIT๙" pitchFamily="34" charset="-34"/>
                <a:cs typeface="TH SarabunIT๙" pitchFamily="34" charset="-34"/>
              </a:rPr>
              <a:t>ผลผลิต / ผลลัพธ์</a:t>
            </a:r>
          </a:p>
        </p:txBody>
      </p:sp>
      <p:sp>
        <p:nvSpPr>
          <p:cNvPr id="2058" name="TextBox 18"/>
          <p:cNvSpPr txBox="1">
            <a:spLocks noChangeArrowheads="1"/>
          </p:cNvSpPr>
          <p:nvPr/>
        </p:nvSpPr>
        <p:spPr bwMode="auto">
          <a:xfrm>
            <a:off x="1600200" y="685800"/>
            <a:ext cx="381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h-TH" altLang="th-TH" sz="140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59" name="TextBox 10"/>
          <p:cNvSpPr txBox="1">
            <a:spLocks noChangeArrowheads="1"/>
          </p:cNvSpPr>
          <p:nvPr/>
        </p:nvSpPr>
        <p:spPr bwMode="auto">
          <a:xfrm>
            <a:off x="2286000" y="1166565"/>
            <a:ext cx="19050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solidFill>
                  <a:srgbClr val="00B05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ในพื้นที่ตำบลบ้านหาดประสบปัญหาน้ำอุปโภคบริโภคขาดแคน เนื่องจากมีประชากรมากขึ้น</a:t>
            </a:r>
          </a:p>
          <a:p>
            <a:pPr algn="thaiDist">
              <a:defRPr/>
            </a:pPr>
            <a:endParaRPr lang="th-TH" sz="2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r>
              <a:rPr lang="th-TH" sz="1200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ชาวบ้านต้องการรวมกลุ่มกันเพื่อทำสินค้าออก</a:t>
            </a:r>
            <a:r>
              <a:rPr lang="th-TH" sz="1200" dirty="0" smtClean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จำหน่าย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0" name="TextBox 12"/>
          <p:cNvSpPr txBox="1">
            <a:spLocks noChangeArrowheads="1"/>
          </p:cNvSpPr>
          <p:nvPr/>
        </p:nvSpPr>
        <p:spPr bwMode="auto">
          <a:xfrm>
            <a:off x="2780220" y="2896498"/>
            <a:ext cx="1401255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altLang="th-TH" sz="1200" dirty="0" smtClean="0">
                <a:solidFill>
                  <a:srgbClr val="00B050"/>
                </a:solidFill>
                <a:latin typeface="TH SarabunIT๙" pitchFamily="34" charset="-34"/>
                <a:cs typeface="TH SarabunIT๙" pitchFamily="34" charset="-34"/>
              </a:rPr>
              <a:t>ประชาชน</a:t>
            </a:r>
            <a:r>
              <a:rPr lang="th-TH" altLang="th-TH" sz="1200" dirty="0">
                <a:solidFill>
                  <a:srgbClr val="00B050"/>
                </a:solidFill>
                <a:latin typeface="TH SarabunIT๙" pitchFamily="34" charset="-34"/>
                <a:cs typeface="TH SarabunIT๙" pitchFamily="34" charset="-34"/>
              </a:rPr>
              <a:t>พูดคุยปัญหากันในเวทีประชาคมเพื่อหาทางแก้ไข และได้ประสานกับ</a:t>
            </a:r>
            <a:r>
              <a:rPr lang="th-TH" altLang="th-TH" sz="1200" dirty="0" err="1">
                <a:solidFill>
                  <a:srgbClr val="00B050"/>
                </a:solidFill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altLang="th-TH" sz="1200" dirty="0">
                <a:solidFill>
                  <a:srgbClr val="00B050"/>
                </a:solidFill>
                <a:latin typeface="TH SarabunIT๙" pitchFamily="34" charset="-34"/>
                <a:cs typeface="TH SarabunIT๙" pitchFamily="34" charset="-34"/>
              </a:rPr>
              <a:t>.บ้าน</a:t>
            </a:r>
            <a:r>
              <a:rPr lang="th-TH" altLang="th-TH" sz="1200" dirty="0" smtClean="0">
                <a:solidFill>
                  <a:srgbClr val="00B050"/>
                </a:solidFill>
                <a:latin typeface="TH SarabunIT๙" pitchFamily="34" charset="-34"/>
                <a:cs typeface="TH SarabunIT๙" pitchFamily="34" charset="-34"/>
              </a:rPr>
              <a:t>หาดเพื่อบรรจุโครงการไว้ในแผนพัฒนา</a:t>
            </a:r>
            <a:r>
              <a:rPr lang="en-US" altLang="th-TH" sz="1200" dirty="0" smtClean="0">
                <a:solidFill>
                  <a:srgbClr val="00B050"/>
                </a:solidFill>
                <a:latin typeface="TH SarabunIT๙" pitchFamily="34" charset="-34"/>
                <a:cs typeface="TH SarabunIT๙" pitchFamily="34" charset="-34"/>
              </a:rPr>
              <a:t> 3 </a:t>
            </a:r>
            <a:r>
              <a:rPr lang="th-TH" altLang="th-TH" sz="1200" dirty="0" smtClean="0">
                <a:solidFill>
                  <a:srgbClr val="00B050"/>
                </a:solidFill>
                <a:latin typeface="TH SarabunIT๙" pitchFamily="34" charset="-34"/>
                <a:cs typeface="TH SarabunIT๙" pitchFamily="34" charset="-34"/>
              </a:rPr>
              <a:t>ปี</a:t>
            </a:r>
          </a:p>
          <a:p>
            <a:pPr algn="thaiDist">
              <a:defRPr/>
            </a:pPr>
            <a:endParaRPr lang="th-TH" altLang="th-TH" sz="400" dirty="0" smtClean="0">
              <a:solidFill>
                <a:srgbClr val="00B050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thaiDist">
              <a:defRPr/>
            </a:pPr>
            <a:r>
              <a:rPr lang="th-TH" sz="1200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คนในกลุ่มมีผู้ความรู้ด้านการทำน้ำตาลสด และในพื้นที่มีแหล่งวัตถุดิบเป็นจำนวน</a:t>
            </a:r>
            <a:r>
              <a:rPr lang="th-TH" sz="1200" dirty="0" smtClean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มาก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1" name="TextBox 13"/>
          <p:cNvSpPr txBox="1">
            <a:spLocks noChangeArrowheads="1"/>
          </p:cNvSpPr>
          <p:nvPr/>
        </p:nvSpPr>
        <p:spPr bwMode="auto">
          <a:xfrm>
            <a:off x="2737003" y="5104418"/>
            <a:ext cx="1295400" cy="149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solidFill>
                  <a:srgbClr val="00B05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เกิดการสร้างระบบประปาหมู่บ้านเพื่อให้ประชาชนมีน้ำเพื่อใช้ในการอุปโภคและบริโภคอย่างเพียงพอ</a:t>
            </a:r>
          </a:p>
          <a:p>
            <a:pPr algn="thaiDist">
              <a:defRPr/>
            </a:pPr>
            <a:endParaRPr lang="th-TH" sz="700" dirty="0">
              <a:solidFill>
                <a:srgbClr val="00B05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r>
              <a:rPr lang="th-TH" sz="1200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เกิดกลุ่มวังตาล เป็นกลุ่มที่ผลิตน้ำตาลสดออกจำหน่าย สร้างรายได้ให้คนใน</a:t>
            </a:r>
            <a:r>
              <a:rPr lang="th-TH" sz="1200" dirty="0" smtClean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ชุมชน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2" name="TextBox 17"/>
          <p:cNvSpPr txBox="1">
            <a:spLocks noChangeArrowheads="1"/>
          </p:cNvSpPr>
          <p:nvPr/>
        </p:nvSpPr>
        <p:spPr bwMode="auto">
          <a:xfrm>
            <a:off x="7477125" y="2209800"/>
            <a:ext cx="713658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2552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63" name="TextBox 15"/>
          <p:cNvSpPr txBox="1">
            <a:spLocks noChangeArrowheads="1"/>
          </p:cNvSpPr>
          <p:nvPr/>
        </p:nvSpPr>
        <p:spPr bwMode="auto">
          <a:xfrm>
            <a:off x="6812109" y="766338"/>
            <a:ext cx="1967273" cy="149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solidFill>
                  <a:schemeClr val="accent4">
                    <a:lumMod val="75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นโยบายจากภาครัฐที่ต้องการแก้ไขปัญหายาเสพติดโดยการสนับสนุนให้หมู่บ้านร่วมโครงการกองทุนแม่ของแผ่นดิน</a:t>
            </a:r>
          </a:p>
          <a:p>
            <a:pPr algn="thaiDist">
              <a:defRPr/>
            </a:pPr>
            <a:endParaRPr lang="th-TH" sz="300" dirty="0" smtClean="0">
              <a:solidFill>
                <a:schemeClr val="accent4">
                  <a:lumMod val="75000"/>
                </a:schemeClr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ประชาชนต้องการมีสวัสดิการชุมชนเพื่อทำให้คนในหมู่บ้านมีคุณภาพชีวิตที่ดีขึ้น</a:t>
            </a:r>
          </a:p>
          <a:p>
            <a:pPr algn="thaiDist">
              <a:defRPr/>
            </a:pPr>
            <a:endParaRPr lang="th-TH" sz="4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r>
              <a:rPr lang="th-TH" sz="1200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คนส่วนหนึ่งของหมู่บ้านหันมาสนใจการปั่น</a:t>
            </a:r>
            <a:r>
              <a:rPr lang="th-TH" sz="1200" dirty="0" smtClean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จักรยาน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65" name="TextBox 17"/>
          <p:cNvSpPr txBox="1">
            <a:spLocks noChangeArrowheads="1"/>
          </p:cNvSpPr>
          <p:nvPr/>
        </p:nvSpPr>
        <p:spPr bwMode="auto">
          <a:xfrm>
            <a:off x="6934683" y="4984901"/>
            <a:ext cx="1724743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solidFill>
                  <a:schemeClr val="accent4">
                    <a:lumMod val="75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มีกองทุนสำหรับไว้ขับเคลื่อนงานด้านการต่อต้านยาเสพติดในตำบล</a:t>
            </a:r>
          </a:p>
          <a:p>
            <a:pPr algn="thaiDist">
              <a:defRPr/>
            </a:pPr>
            <a:endParaRPr lang="th-TH" sz="500" dirty="0" smtClean="0">
              <a:solidFill>
                <a:schemeClr val="accent4">
                  <a:lumMod val="75000"/>
                </a:schemeClr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endParaRPr lang="th-TH" sz="100" dirty="0" smtClean="0">
              <a:solidFill>
                <a:schemeClr val="accent4">
                  <a:lumMod val="75000"/>
                </a:schemeClr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เกิดกองทุนสวัสดิการชุมชน ซึ่งเป็นกองทุนที่ช่วยให้ประชาชนมีคุณภาพ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ชีวิตที่</a:t>
            </a:r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ดีขึ้น</a:t>
            </a:r>
          </a:p>
          <a:p>
            <a:pPr algn="thaiDist">
              <a:defRPr/>
            </a:pPr>
            <a:endParaRPr lang="th-TH" sz="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r>
              <a:rPr lang="th-TH" sz="1200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กลุ่มปั่นจักรยานจัดกิจกรรมปั่นจักรยานเพื่อสุขภาพ  ซึ่งเป็นการกระตุ้นให้คนในหมู่บ้านหันมาสนใจการออกกำลัง</a:t>
            </a:r>
            <a:r>
              <a:rPr lang="th-TH" sz="1200" dirty="0" smtClean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กาย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1777894" y="1426557"/>
            <a:ext cx="0" cy="147613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1828800" y="4029558"/>
            <a:ext cx="0" cy="92344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3352800" y="4513883"/>
            <a:ext cx="0" cy="667717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2"/>
          <p:cNvCxnSpPr/>
          <p:nvPr/>
        </p:nvCxnSpPr>
        <p:spPr>
          <a:xfrm flipH="1">
            <a:off x="7934325" y="4423938"/>
            <a:ext cx="7852" cy="61864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15"/>
          <p:cNvSpPr txBox="1">
            <a:spLocks noChangeArrowheads="1"/>
          </p:cNvSpPr>
          <p:nvPr/>
        </p:nvSpPr>
        <p:spPr bwMode="auto">
          <a:xfrm>
            <a:off x="6867525" y="2936542"/>
            <a:ext cx="1828800" cy="149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solidFill>
                  <a:schemeClr val="accent4">
                    <a:lumMod val="75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แกนนำชุมชนประชุมร่วมกับชาวบ้านเพื่อหาแนวทางในการบริหารจัดการกองทุนแม่ของแผ่นดิน</a:t>
            </a:r>
          </a:p>
          <a:p>
            <a:pPr algn="thaiDist">
              <a:defRPr/>
            </a:pPr>
            <a:endParaRPr lang="th-TH" sz="300" dirty="0" smtClean="0">
              <a:solidFill>
                <a:schemeClr val="accent4">
                  <a:lumMod val="75000"/>
                </a:schemeClr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เกิดการประชุมชนเพื่อหาแนวทางในการก่อตั้งกองทุนสวัสดิการชุมชน</a:t>
            </a:r>
          </a:p>
          <a:p>
            <a:pPr algn="thaiDist">
              <a:defRPr/>
            </a:pPr>
            <a:endParaRPr lang="th-TH" sz="4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r>
              <a:rPr lang="th-TH" sz="1200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คนชื่นชอบสนใจการปั่นจักรยานมารวมกลุ่มกันและตั้งเป็นกลุ่มปั่น</a:t>
            </a:r>
            <a:r>
              <a:rPr lang="th-TH" sz="1200" dirty="0" smtClean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จักรยาน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40" name="TextBox 27"/>
          <p:cNvSpPr txBox="1">
            <a:spLocks noChangeArrowheads="1"/>
          </p:cNvSpPr>
          <p:nvPr/>
        </p:nvSpPr>
        <p:spPr bwMode="auto">
          <a:xfrm>
            <a:off x="1238250" y="762000"/>
            <a:ext cx="19351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ถนนที่ชาวบ้านใช้สัญจรเกิดการชำรุดเสียหายส่งผลให้การสัญจรในพื้นที่ไม่สะดวก</a:t>
            </a:r>
            <a:endParaRPr lang="th-TH" altLang="th-TH" sz="12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1" name="TextBox 28"/>
          <p:cNvSpPr txBox="1">
            <a:spLocks noChangeArrowheads="1"/>
          </p:cNvSpPr>
          <p:nvPr/>
        </p:nvSpPr>
        <p:spPr bwMode="auto">
          <a:xfrm>
            <a:off x="1265238" y="2838271"/>
            <a:ext cx="154392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แกนนำหมู่บ้านและภาคประชาชนพูดคุยปัญหากันในเวทีประชาคมเพื่อหาทางแก้ไข และได้ประสานกับ</a:t>
            </a:r>
            <a:r>
              <a:rPr lang="th-TH" altLang="th-TH" sz="1200" dirty="0" err="1" smtClean="0"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.บ้านหาดเพื่อให้จัดสรรงบประมาณมาซ่อมถนน</a:t>
            </a:r>
            <a:endParaRPr lang="th-TH" altLang="th-TH" sz="12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2" name="TextBox 29"/>
          <p:cNvSpPr txBox="1">
            <a:spLocks noChangeArrowheads="1"/>
          </p:cNvSpPr>
          <p:nvPr/>
        </p:nvSpPr>
        <p:spPr bwMode="auto">
          <a:xfrm>
            <a:off x="1295400" y="5002108"/>
            <a:ext cx="1447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err="1"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altLang="th-TH" sz="1200" dirty="0">
                <a:latin typeface="TH SarabunIT๙" pitchFamily="34" charset="-34"/>
                <a:cs typeface="TH SarabunIT๙" pitchFamily="34" charset="-34"/>
              </a:rPr>
              <a:t>.บ้าน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หาดจัดสรร</a:t>
            </a:r>
            <a:r>
              <a:rPr lang="th-TH" altLang="th-TH" sz="1200" dirty="0">
                <a:latin typeface="TH SarabunIT๙" pitchFamily="34" charset="-34"/>
                <a:cs typeface="TH SarabunIT๙" pitchFamily="34" charset="-34"/>
              </a:rPr>
              <a:t>งบประมาณ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มาทำถนนลาดยาง </a:t>
            </a:r>
            <a:r>
              <a:rPr lang="th-TH" altLang="th-TH" sz="1200" dirty="0">
                <a:latin typeface="TH SarabunIT๙" pitchFamily="34" charset="-34"/>
                <a:cs typeface="TH SarabunIT๙" pitchFamily="34" charset="-34"/>
              </a:rPr>
              <a:t>แอส</a:t>
            </a:r>
            <a:r>
              <a:rPr lang="th-TH" altLang="th-TH" sz="1200" dirty="0" err="1">
                <a:latin typeface="TH SarabunIT๙" pitchFamily="34" charset="-34"/>
                <a:cs typeface="TH SarabunIT๙" pitchFamily="34" charset="-34"/>
              </a:rPr>
              <a:t>ฟัล</a:t>
            </a:r>
            <a:r>
              <a:rPr lang="th-TH" altLang="th-TH" sz="1200" dirty="0">
                <a:latin typeface="TH SarabunIT๙" pitchFamily="34" charset="-34"/>
                <a:cs typeface="TH SarabunIT๙" pitchFamily="34" charset="-34"/>
              </a:rPr>
              <a:t>ติกคอนกรีตสาย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บ้านลาดไร่ส้ม ส่งผลให้ประชาชนเดินทางได้สะดวกขึ้น</a:t>
            </a:r>
            <a:endParaRPr lang="th-TH" altLang="th-TH" sz="12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3" name="TextBox 17"/>
          <p:cNvSpPr txBox="1">
            <a:spLocks noChangeArrowheads="1"/>
          </p:cNvSpPr>
          <p:nvPr/>
        </p:nvSpPr>
        <p:spPr bwMode="auto">
          <a:xfrm>
            <a:off x="1502960" y="2209800"/>
            <a:ext cx="713658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2548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49" name="Straight Arrow Connector 62"/>
          <p:cNvCxnSpPr/>
          <p:nvPr/>
        </p:nvCxnSpPr>
        <p:spPr>
          <a:xfrm>
            <a:off x="3352800" y="1996829"/>
            <a:ext cx="0" cy="974971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17"/>
          <p:cNvSpPr txBox="1">
            <a:spLocks noChangeArrowheads="1"/>
          </p:cNvSpPr>
          <p:nvPr/>
        </p:nvSpPr>
        <p:spPr bwMode="auto">
          <a:xfrm>
            <a:off x="2943942" y="2223580"/>
            <a:ext cx="713658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2549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0" name="TextBox 27"/>
          <p:cNvSpPr txBox="1">
            <a:spLocks noChangeArrowheads="1"/>
          </p:cNvSpPr>
          <p:nvPr/>
        </p:nvSpPr>
        <p:spPr bwMode="auto">
          <a:xfrm>
            <a:off x="5496667" y="993775"/>
            <a:ext cx="120015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นโยบายรัฐบาลต้องการสร้างความเข้มแข็งให้ชุมชนท้องถิ่น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71" name="TextBox 28"/>
          <p:cNvSpPr txBox="1">
            <a:spLocks noChangeArrowheads="1"/>
          </p:cNvSpPr>
          <p:nvPr/>
        </p:nvSpPr>
        <p:spPr bwMode="auto">
          <a:xfrm>
            <a:off x="5553066" y="2936542"/>
            <a:ext cx="121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มีการจัดตั้งสภาองค์กรชุมชนตำบลบ้านหาด ตามนโยบายรัฐบาล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72" name="TextBox 29"/>
          <p:cNvSpPr txBox="1">
            <a:spLocks noChangeArrowheads="1"/>
          </p:cNvSpPr>
          <p:nvPr/>
        </p:nvSpPr>
        <p:spPr bwMode="auto">
          <a:xfrm>
            <a:off x="5642128" y="4794793"/>
            <a:ext cx="129255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เกิดการทำงานร่วมกันของกลุ่มทางสังคมต่างๆ ในตำบลบ้านหาด ซึ่งช่วยให้กลุ่มต่างๆ มีความเข้มแข็งมากขึ้น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cxnSp>
        <p:nvCxnSpPr>
          <p:cNvPr id="76" name="Straight Arrow Connector 49"/>
          <p:cNvCxnSpPr/>
          <p:nvPr/>
        </p:nvCxnSpPr>
        <p:spPr>
          <a:xfrm>
            <a:off x="6257925" y="1512696"/>
            <a:ext cx="0" cy="146344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17"/>
          <p:cNvSpPr txBox="1">
            <a:spLocks noChangeArrowheads="1"/>
          </p:cNvSpPr>
          <p:nvPr/>
        </p:nvSpPr>
        <p:spPr bwMode="auto">
          <a:xfrm>
            <a:off x="5925268" y="2196366"/>
            <a:ext cx="713657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2551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77" name="Straight Arrow Connector 54"/>
          <p:cNvCxnSpPr/>
          <p:nvPr/>
        </p:nvCxnSpPr>
        <p:spPr>
          <a:xfrm>
            <a:off x="6356236" y="3471438"/>
            <a:ext cx="0" cy="1364039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29"/>
          <p:cNvSpPr txBox="1">
            <a:spLocks noChangeArrowheads="1"/>
          </p:cNvSpPr>
          <p:nvPr/>
        </p:nvSpPr>
        <p:spPr bwMode="auto">
          <a:xfrm>
            <a:off x="4281293" y="4979458"/>
            <a:ext cx="128953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เกิดกลุ่มอนุรักษ์กระบี่กระบอง ซึ่งช่วยให้เยาวชนได้กิจกรรมที่มีประโยชน์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cxnSp>
        <p:nvCxnSpPr>
          <p:cNvPr id="79" name="Straight Arrow Connector 58"/>
          <p:cNvCxnSpPr/>
          <p:nvPr/>
        </p:nvCxnSpPr>
        <p:spPr>
          <a:xfrm>
            <a:off x="4926060" y="1630363"/>
            <a:ext cx="0" cy="1265237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28"/>
          <p:cNvSpPr txBox="1">
            <a:spLocks noChangeArrowheads="1"/>
          </p:cNvSpPr>
          <p:nvPr/>
        </p:nvSpPr>
        <p:spPr bwMode="auto">
          <a:xfrm>
            <a:off x="4246809" y="2936542"/>
            <a:ext cx="124985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รวบรวมเยาวชนในหมู่บ้านเพื่อตั้งเป็นกลุ่ม โดยมีวิทยากรในหมู่บ้านที่มีความเชี่ยวชาญด้านกระบี่กระบองเป็นคนสอนให้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81" name="TextBox 17"/>
          <p:cNvSpPr txBox="1">
            <a:spLocks noChangeArrowheads="1"/>
          </p:cNvSpPr>
          <p:nvPr/>
        </p:nvSpPr>
        <p:spPr bwMode="auto">
          <a:xfrm>
            <a:off x="4514910" y="2187089"/>
            <a:ext cx="713657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2550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82" name="TextBox 27"/>
          <p:cNvSpPr txBox="1">
            <a:spLocks noChangeArrowheads="1"/>
          </p:cNvSpPr>
          <p:nvPr/>
        </p:nvSpPr>
        <p:spPr bwMode="auto">
          <a:xfrm>
            <a:off x="4385750" y="914400"/>
            <a:ext cx="108062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คนในหมู่บ้านต้องการอนุรักษ์ศิลปะกระบี่กระบองไม่ให้สูญหายไป</a:t>
            </a:r>
            <a:endParaRPr lang="th-TH" altLang="th-TH" sz="1200" dirty="0">
              <a:solidFill>
                <a:srgbClr val="00B05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83" name="Straight Arrow Connector 54"/>
          <p:cNvCxnSpPr/>
          <p:nvPr/>
        </p:nvCxnSpPr>
        <p:spPr>
          <a:xfrm>
            <a:off x="4926060" y="3948662"/>
            <a:ext cx="0" cy="941876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581525" y="6017771"/>
            <a:ext cx="2057400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800" b="1" dirty="0" smtClean="0">
                <a:latin typeface="TH SarabunIT๙" pitchFamily="34" charset="-34"/>
                <a:cs typeface="TH SarabunIT๙" pitchFamily="34" charset="-34"/>
              </a:rPr>
              <a:t>ยุคชุมชนท้องถิ่นเข้มแข็ง</a:t>
            </a:r>
            <a:endParaRPr lang="th-TH" sz="1800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5205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2909421" y="381000"/>
            <a:ext cx="32766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800" b="1" dirty="0">
                <a:latin typeface="TH SarabunIT๙" pitchFamily="34" charset="-34"/>
                <a:cs typeface="TH SarabunIT๙" pitchFamily="34" charset="-34"/>
              </a:rPr>
              <a:t>เส้นทางการพัฒนาของตำบลบ้านหาด</a:t>
            </a:r>
          </a:p>
        </p:txBody>
      </p:sp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838200" y="21336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2000" b="1">
                <a:latin typeface="TH SarabunIT๙" pitchFamily="34" charset="-34"/>
                <a:cs typeface="TH SarabunIT๙" pitchFamily="34" charset="-34"/>
              </a:rPr>
              <a:t>พ.ศ.</a:t>
            </a:r>
          </a:p>
        </p:txBody>
      </p:sp>
      <p:cxnSp>
        <p:nvCxnSpPr>
          <p:cNvPr id="7" name="ลูกศรเชื่อมต่อแบบตรง 6"/>
          <p:cNvCxnSpPr/>
          <p:nvPr/>
        </p:nvCxnSpPr>
        <p:spPr>
          <a:xfrm>
            <a:off x="1447800" y="2362200"/>
            <a:ext cx="7315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ลูกศรเชื่อมต่อแบบตรง 11"/>
          <p:cNvCxnSpPr/>
          <p:nvPr/>
        </p:nvCxnSpPr>
        <p:spPr>
          <a:xfrm>
            <a:off x="1447800" y="4648200"/>
            <a:ext cx="7239000" cy="1588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54" name="TextBox 14"/>
          <p:cNvSpPr txBox="1">
            <a:spLocks noChangeArrowheads="1"/>
          </p:cNvSpPr>
          <p:nvPr/>
        </p:nvSpPr>
        <p:spPr bwMode="auto">
          <a:xfrm rot="-5400000">
            <a:off x="281970" y="1226532"/>
            <a:ext cx="1566486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altLang="th-TH" sz="2000" b="1">
                <a:latin typeface="TH SarabunIT๙" pitchFamily="34" charset="-34"/>
                <a:cs typeface="TH SarabunIT๙" pitchFamily="34" charset="-34"/>
              </a:rPr>
              <a:t>สาเหตุ/สถานการณ์</a:t>
            </a:r>
          </a:p>
        </p:txBody>
      </p:sp>
      <p:sp>
        <p:nvSpPr>
          <p:cNvPr id="2055" name="TextBox 15"/>
          <p:cNvSpPr txBox="1">
            <a:spLocks noChangeArrowheads="1"/>
          </p:cNvSpPr>
          <p:nvPr/>
        </p:nvSpPr>
        <p:spPr bwMode="auto">
          <a:xfrm rot="-5400000">
            <a:off x="85725" y="3267075"/>
            <a:ext cx="1905000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2000" b="1" dirty="0">
                <a:latin typeface="TH SarabunIT๙" pitchFamily="34" charset="-34"/>
                <a:cs typeface="TH SarabunIT๙" pitchFamily="34" charset="-34"/>
              </a:rPr>
              <a:t>กิจกรรมที่ตอบสนอง</a:t>
            </a:r>
          </a:p>
        </p:txBody>
      </p:sp>
      <p:sp>
        <p:nvSpPr>
          <p:cNvPr id="2056" name="TextBox 16"/>
          <p:cNvSpPr txBox="1">
            <a:spLocks noChangeArrowheads="1"/>
          </p:cNvSpPr>
          <p:nvPr/>
        </p:nvSpPr>
        <p:spPr bwMode="auto">
          <a:xfrm rot="-5400000">
            <a:off x="85725" y="5476875"/>
            <a:ext cx="1905000" cy="40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2000" b="1" dirty="0">
                <a:latin typeface="TH SarabunIT๙" pitchFamily="34" charset="-34"/>
                <a:cs typeface="TH SarabunIT๙" pitchFamily="34" charset="-34"/>
              </a:rPr>
              <a:t>ผลผลิต / ผลลัพธ์</a:t>
            </a:r>
          </a:p>
        </p:txBody>
      </p:sp>
      <p:sp>
        <p:nvSpPr>
          <p:cNvPr id="2058" name="TextBox 18"/>
          <p:cNvSpPr txBox="1">
            <a:spLocks noChangeArrowheads="1"/>
          </p:cNvSpPr>
          <p:nvPr/>
        </p:nvSpPr>
        <p:spPr bwMode="auto">
          <a:xfrm>
            <a:off x="1600200" y="685800"/>
            <a:ext cx="381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h-TH" altLang="th-TH" sz="140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3485215" y="2011284"/>
            <a:ext cx="0" cy="1112916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3908719" y="4343400"/>
            <a:ext cx="0" cy="83820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6730765" y="1946955"/>
            <a:ext cx="0" cy="100861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6712981" y="4267200"/>
            <a:ext cx="1" cy="977205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9" name="TextBox 27"/>
          <p:cNvSpPr txBox="1">
            <a:spLocks noChangeArrowheads="1"/>
          </p:cNvSpPr>
          <p:nvPr/>
        </p:nvSpPr>
        <p:spPr bwMode="auto">
          <a:xfrm>
            <a:off x="5951445" y="761018"/>
            <a:ext cx="1627130" cy="1677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ตำบลบ้านหาดได้รับคัดเลือกให้เป็นตำบลนำร่องในการตั้งศูนย์ยุติธรรมเพื่อให้ประชาชนเข้าถึงการบริการด้านกระบวนการยุติธรรมได้สะดวกมากขึ้น</a:t>
            </a:r>
          </a:p>
          <a:p>
            <a:pPr algn="thaiDist"/>
            <a:endParaRPr lang="th-TH" altLang="th-TH" sz="400" dirty="0" smtClean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altLang="th-TH" sz="1200" dirty="0">
                <a:solidFill>
                  <a:schemeClr val="accent2">
                    <a:lumMod val="75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คนในชุมชนต้องการอนุรักษ์ประเพณีวัวเทียมไถ</a:t>
            </a:r>
          </a:p>
          <a:p>
            <a:pPr algn="thaiDist"/>
            <a:endParaRPr lang="th-TH" altLang="th-TH" sz="1200" dirty="0">
              <a:solidFill>
                <a:schemeClr val="accent2">
                  <a:lumMod val="75000"/>
                </a:schemeClr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90" name="TextBox 28"/>
          <p:cNvSpPr txBox="1">
            <a:spLocks noChangeArrowheads="1"/>
          </p:cNvSpPr>
          <p:nvPr/>
        </p:nvSpPr>
        <p:spPr bwMode="auto">
          <a:xfrm>
            <a:off x="5950372" y="2971800"/>
            <a:ext cx="1525218" cy="13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แต่งตั้งคณะ</a:t>
            </a:r>
            <a:r>
              <a:rPr lang="th-TH" altLang="th-TH" sz="1200" dirty="0">
                <a:latin typeface="TH SarabunIT๙" pitchFamily="34" charset="-34"/>
                <a:cs typeface="TH SarabunIT๙" pitchFamily="34" charset="-34"/>
              </a:rPr>
              <a:t>กรรมของศูนย์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ยุติธรรมตำบลบ้านหาด และส่งผู้นำในระดับหมู่บ้านไปอบรมเพื่อให้มีความรู้และเข้าใจการทำงานของศูนย์ยุติธรรม</a:t>
            </a:r>
          </a:p>
          <a:p>
            <a:pPr algn="thaiDist"/>
            <a:endParaRPr lang="th-TH" altLang="th-TH" sz="700" dirty="0" smtClean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altLang="th-TH" sz="1200" dirty="0">
                <a:solidFill>
                  <a:schemeClr val="accent2">
                    <a:lumMod val="75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ก่อตั้งกลุ่มวัวเทียม</a:t>
            </a:r>
            <a:r>
              <a:rPr lang="th-TH" altLang="th-TH" sz="1200" dirty="0" smtClean="0">
                <a:solidFill>
                  <a:schemeClr val="accent2">
                    <a:lumMod val="75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ไถ</a:t>
            </a:r>
            <a:endParaRPr lang="th-TH" altLang="th-TH" sz="1200" dirty="0">
              <a:solidFill>
                <a:schemeClr val="accent2">
                  <a:lumMod val="75000"/>
                </a:schemeClr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91" name="TextBox 29"/>
          <p:cNvSpPr txBox="1">
            <a:spLocks noChangeArrowheads="1"/>
          </p:cNvSpPr>
          <p:nvPr/>
        </p:nvSpPr>
        <p:spPr bwMode="auto">
          <a:xfrm>
            <a:off x="6021350" y="5273695"/>
            <a:ext cx="1557225" cy="13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>
                <a:latin typeface="TH SarabunIT๙" pitchFamily="34" charset="-34"/>
                <a:cs typeface="TH SarabunIT๙" pitchFamily="34" charset="-34"/>
              </a:rPr>
              <a:t>เกิดศูนย์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ยุติธรรมในตำบลบ้านหาดซึ่งช่วยให้ประชาชนมีที่ปรึกษาด้านกฎหมายและเป็นองค์กรสำคัญที่ช่วยไกล่เกลี่ยข้อพิพาทของชุมชน</a:t>
            </a:r>
          </a:p>
          <a:p>
            <a:pPr algn="thaiDist"/>
            <a:endParaRPr lang="th-TH" altLang="th-TH" sz="700" dirty="0" smtClean="0">
              <a:solidFill>
                <a:schemeClr val="accent2">
                  <a:lumMod val="75000"/>
                </a:schemeClr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/>
            <a:r>
              <a:rPr lang="th-TH" altLang="th-TH" sz="1200" dirty="0" smtClean="0">
                <a:solidFill>
                  <a:schemeClr val="accent2">
                    <a:lumMod val="75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</a:t>
            </a:r>
            <a:r>
              <a:rPr lang="th-TH" altLang="th-TH" sz="1200" dirty="0">
                <a:solidFill>
                  <a:schemeClr val="accent2">
                    <a:lumMod val="75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กลุ่มวัวเทียมไถ ซึ่งช่วยอนุรักษ์ประเพณีของชุมชนไว้ไม่ให้สูญ</a:t>
            </a:r>
            <a:r>
              <a:rPr lang="th-TH" altLang="th-TH" sz="1200" dirty="0" smtClean="0">
                <a:solidFill>
                  <a:schemeClr val="accent2">
                    <a:lumMod val="75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หาย</a:t>
            </a:r>
            <a:endParaRPr lang="th-TH" altLang="th-TH" sz="1200" dirty="0">
              <a:solidFill>
                <a:schemeClr val="accent2">
                  <a:lumMod val="75000"/>
                </a:schemeClr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60" name="TextBox 17"/>
          <p:cNvSpPr txBox="1">
            <a:spLocks noChangeArrowheads="1"/>
          </p:cNvSpPr>
          <p:nvPr/>
        </p:nvSpPr>
        <p:spPr bwMode="auto">
          <a:xfrm>
            <a:off x="6331982" y="2193573"/>
            <a:ext cx="713657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2558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7" name="TextBox 17"/>
          <p:cNvSpPr txBox="1">
            <a:spLocks noChangeArrowheads="1"/>
          </p:cNvSpPr>
          <p:nvPr/>
        </p:nvSpPr>
        <p:spPr bwMode="auto">
          <a:xfrm>
            <a:off x="3128386" y="2205334"/>
            <a:ext cx="713658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2556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0" name="TextBox 10"/>
          <p:cNvSpPr txBox="1">
            <a:spLocks noChangeArrowheads="1"/>
          </p:cNvSpPr>
          <p:nvPr/>
        </p:nvSpPr>
        <p:spPr bwMode="auto">
          <a:xfrm>
            <a:off x="2883258" y="907934"/>
            <a:ext cx="1705802" cy="127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err="1" smtClean="0"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.บ้านหาดมีแนวคิดต้องการส่งเสริมให้คนในตำบลออกกำลังกายเพื่อสุขภาพที่ดี</a:t>
            </a:r>
          </a:p>
          <a:p>
            <a:pPr algn="thaiDist"/>
            <a:endParaRPr lang="th-TH" altLang="th-TH" sz="400" dirty="0" smtClean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sz="1200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เกษตรกรมีต้นทุนในการทำนาสูง เนื่องจากเกษตรกรไม่มีพันธุ์ข้าวเป็นของตนเอง </a:t>
            </a:r>
          </a:p>
        </p:txBody>
      </p:sp>
      <p:sp>
        <p:nvSpPr>
          <p:cNvPr id="42" name="TextBox 12"/>
          <p:cNvSpPr txBox="1">
            <a:spLocks noChangeArrowheads="1"/>
          </p:cNvSpPr>
          <p:nvPr/>
        </p:nvSpPr>
        <p:spPr bwMode="auto">
          <a:xfrm>
            <a:off x="2883258" y="3087469"/>
            <a:ext cx="1865313" cy="1677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itchFamily="34" charset="-34"/>
                <a:cs typeface="TH SarabunIT๙" pitchFamily="34" charset="-34"/>
              </a:rPr>
              <a:t>สอบถามความคิดเห็นของประชาชนและสำรวจสถานที่ที่เหมาะสมในการตั้งเครื่องออกกำลังกาย</a:t>
            </a:r>
          </a:p>
          <a:p>
            <a:pPr algn="thaiDist">
              <a:defRPr/>
            </a:pPr>
            <a:endParaRPr lang="th-TH" sz="500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thaiDist">
              <a:defRPr/>
            </a:pPr>
            <a:r>
              <a:rPr lang="th-TH" sz="1200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กลุ่มเกษตรกรได้ไปศึกษาดูงานในพื้นที่ต่างๆ เพื่อจะได้นำแนวทางการทำงานจากพื้นที่ที่ประสบความสำเร็จมาประยุกต์ใช้ในพื้นที่ตำบลบ้านหาด</a:t>
            </a:r>
          </a:p>
          <a:p>
            <a:pPr algn="thaiDist">
              <a:defRPr/>
            </a:pP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43" name="TextBox 13"/>
          <p:cNvSpPr txBox="1">
            <a:spLocks noChangeArrowheads="1"/>
          </p:cNvSpPr>
          <p:nvPr/>
        </p:nvSpPr>
        <p:spPr bwMode="auto">
          <a:xfrm>
            <a:off x="2860969" y="5135195"/>
            <a:ext cx="1962150" cy="1646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ตำบลบ้านหาดมีสนามกีฬาและเครื่องออกกำลังกาย พร้อมด้วยมีไฟฟ้าส่องสะว่างเพื่ออำนวยความสะดวกในการออกกำลังกาย ส่งผลให้ประชาชนเข้ามาใช้สนามกีฬาเพื่อทำกิจกรรมต่างๆ มากขึ้น</a:t>
            </a:r>
          </a:p>
          <a:p>
            <a:pPr algn="thaiDist">
              <a:defRPr/>
            </a:pPr>
            <a:endParaRPr lang="th-TH" sz="5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r>
              <a:rPr lang="th-TH" sz="1200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เกิดกลุ่มพัฒนาพันธุ์ข้าว มีสมาชิก </a:t>
            </a:r>
            <a:r>
              <a:rPr lang="en-US" sz="1200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30 </a:t>
            </a:r>
            <a:r>
              <a:rPr lang="th-TH" sz="1200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คน ระดมทุนได้ </a:t>
            </a:r>
            <a:r>
              <a:rPr lang="en-US" sz="1200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3,000 </a:t>
            </a:r>
            <a:r>
              <a:rPr lang="th-TH" sz="1200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บาท งบประมาณจำนวนนี้ได้นำไปซื้อพันธุ์ข้าวเพื่อให้</a:t>
            </a:r>
            <a:r>
              <a:rPr lang="th-TH" sz="1200" dirty="0" smtClean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สมาชิก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57" name="TextBox 19"/>
          <p:cNvSpPr txBox="1">
            <a:spLocks noChangeArrowheads="1"/>
          </p:cNvSpPr>
          <p:nvPr/>
        </p:nvSpPr>
        <p:spPr bwMode="auto">
          <a:xfrm>
            <a:off x="1385421" y="993775"/>
            <a:ext cx="152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altLang="th-TH" sz="1200" dirty="0">
                <a:latin typeface="TH SarabunIT๙" pitchFamily="34" charset="-34"/>
                <a:cs typeface="TH SarabunIT๙" pitchFamily="34" charset="-34"/>
              </a:rPr>
              <a:t>นายวิเชียร  เรียบร้อยมี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แนวคิดต้องการอนุรักษ์ประเพณีวัฒนธรรมและรักษาวิถีชีวิตของคนตำบลบ้านหาดไว้ไม่ให้สูญหาย</a:t>
            </a:r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58" name="TextBox 21"/>
          <p:cNvSpPr txBox="1">
            <a:spLocks noChangeArrowheads="1"/>
          </p:cNvSpPr>
          <p:nvPr/>
        </p:nvSpPr>
        <p:spPr bwMode="auto">
          <a:xfrm>
            <a:off x="1171978" y="5334995"/>
            <a:ext cx="180219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เกิดศูนย์</a:t>
            </a:r>
            <a:r>
              <a:rPr lang="th-TH" altLang="th-TH" sz="1200" dirty="0">
                <a:latin typeface="TH SarabunIT๙" pitchFamily="34" charset="-34"/>
                <a:cs typeface="TH SarabunIT๙" pitchFamily="34" charset="-34"/>
              </a:rPr>
              <a:t>วัฒนธรรมและวิถีชีวิตชุมชนตำบลบ้าน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หาด ซึ่งเป็นแหล่งเรียนรู้ของคนในตำบลและช่วยให้เยาวชนรุ่นใหม่เข้าใจวัฒนธรรมอันเป็นเอกลักษณ์ของคนตำบลบ้านหาด</a:t>
            </a:r>
            <a:endParaRPr lang="en-US" sz="5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cxnSp>
        <p:nvCxnSpPr>
          <p:cNvPr id="59" name="Straight Arrow Connector 53"/>
          <p:cNvCxnSpPr/>
          <p:nvPr/>
        </p:nvCxnSpPr>
        <p:spPr>
          <a:xfrm>
            <a:off x="2073073" y="1855688"/>
            <a:ext cx="0" cy="1289994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54"/>
          <p:cNvCxnSpPr/>
          <p:nvPr/>
        </p:nvCxnSpPr>
        <p:spPr>
          <a:xfrm>
            <a:off x="2055289" y="4370202"/>
            <a:ext cx="1" cy="977205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17"/>
          <p:cNvSpPr txBox="1">
            <a:spLocks noChangeArrowheads="1"/>
          </p:cNvSpPr>
          <p:nvPr/>
        </p:nvSpPr>
        <p:spPr bwMode="auto">
          <a:xfrm>
            <a:off x="1674290" y="2204336"/>
            <a:ext cx="713657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2555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7" name="TextBox 19"/>
          <p:cNvSpPr txBox="1">
            <a:spLocks noChangeArrowheads="1"/>
          </p:cNvSpPr>
          <p:nvPr/>
        </p:nvSpPr>
        <p:spPr bwMode="auto">
          <a:xfrm>
            <a:off x="1293290" y="3108318"/>
            <a:ext cx="1600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จัดตั้งศูนย์วัฒนธรรมและวิถีชีวิตชุมชนตำบลบ้านหาด โดยคนในตำบลบ้านหาดได้รวบรวมข้อมูลและข้าวของเครื่องใช้ที่แสดงให้เห็นถึงวิถีชีวิตของคนตำบลบ้านหาดมาไว้ที่ศูนย์เพื่อเป็นแหล่งเรียนรู้ต่อไป</a:t>
            </a:r>
            <a:endParaRPr lang="th-TH" altLang="th-TH" sz="1200" dirty="0">
              <a:solidFill>
                <a:schemeClr val="accent4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7" name="TextBox 27"/>
          <p:cNvSpPr txBox="1">
            <a:spLocks noChangeArrowheads="1"/>
          </p:cNvSpPr>
          <p:nvPr/>
        </p:nvSpPr>
        <p:spPr bwMode="auto">
          <a:xfrm>
            <a:off x="7588100" y="533400"/>
            <a:ext cx="1242939" cy="1677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ตำบลบ้านหาดได้ทำข้อตกลงร่วมเป็นเครือข่ายร่วมสร้างชุมชนท้องถิ่นน่าอยู่กับ</a:t>
            </a:r>
            <a:r>
              <a:rPr lang="th-TH" altLang="th-TH" sz="1200" dirty="0" err="1" smtClean="0">
                <a:latin typeface="TH SarabunIT๙" pitchFamily="34" charset="-34"/>
                <a:cs typeface="TH SarabunIT๙" pitchFamily="34" charset="-34"/>
              </a:rPr>
              <a:t>สสส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.</a:t>
            </a:r>
          </a:p>
          <a:p>
            <a:pPr algn="thaiDist"/>
            <a:endParaRPr lang="th-TH" altLang="th-TH" sz="600" dirty="0" smtClean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sz="1200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เยาวชนรุ่นหลักเริ่มไม่รู้จักประเพณีและวัฒนธรรมของตำบล</a:t>
            </a:r>
          </a:p>
          <a:p>
            <a:pPr algn="thaiDist"/>
            <a:endParaRPr lang="th-TH" altLang="th-TH" sz="1200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8" name="TextBox 28"/>
          <p:cNvSpPr txBox="1">
            <a:spLocks noChangeArrowheads="1"/>
          </p:cNvSpPr>
          <p:nvPr/>
        </p:nvSpPr>
        <p:spPr bwMode="auto">
          <a:xfrm>
            <a:off x="7417718" y="2979003"/>
            <a:ext cx="1573882" cy="1800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ตำบลบ้านหาดเป็นสถานที่ฝึกอบรม</a:t>
            </a:r>
            <a:r>
              <a:rPr lang="en-US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recap 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และมีทีมนักวิชาการชุมชนเข้ามาเก็บข้อมูลทุกหมู่บ้านของตำบลบ้านหาด</a:t>
            </a:r>
          </a:p>
          <a:p>
            <a:pPr algn="thaiDist">
              <a:defRPr/>
            </a:pPr>
            <a:endParaRPr lang="th-TH" sz="3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r>
              <a:rPr lang="th-TH" sz="1200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ปราชญ์ชาวบ้านผู้มีความรู้ด้านศิลปะแขนงต่างๆ เช่น กลองยาว กระบี่กระบอง เพื่อถ่ายทอดให้กลุ่มเด็กและเยาวชน จำนวน </a:t>
            </a:r>
            <a:r>
              <a:rPr lang="en-US" sz="1200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20 </a:t>
            </a:r>
            <a:r>
              <a:rPr lang="th-TH" sz="1200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คน</a:t>
            </a:r>
            <a:endParaRPr lang="en-US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defRPr/>
            </a:pP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79" name="TextBox 29"/>
          <p:cNvSpPr txBox="1">
            <a:spLocks noChangeArrowheads="1"/>
          </p:cNvSpPr>
          <p:nvPr/>
        </p:nvSpPr>
        <p:spPr bwMode="auto">
          <a:xfrm>
            <a:off x="7543800" y="5058995"/>
            <a:ext cx="1524000" cy="1646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หมู่ที่ </a:t>
            </a:r>
            <a:r>
              <a:rPr lang="en-US" altLang="th-TH" sz="1200" dirty="0" smtClean="0">
                <a:latin typeface="TH SarabunIT๙" pitchFamily="34" charset="-34"/>
                <a:cs typeface="TH SarabunIT๙" pitchFamily="34" charset="-34"/>
              </a:rPr>
              <a:t>5 </a:t>
            </a:r>
            <a:r>
              <a:rPr lang="th-TH" altLang="th-TH" sz="1200" dirty="0" smtClean="0">
                <a:latin typeface="TH SarabunIT๙" pitchFamily="34" charset="-34"/>
                <a:cs typeface="TH SarabunIT๙" pitchFamily="34" charset="-34"/>
              </a:rPr>
              <a:t>ได้สืบค้นข้อมูลและได้เห็นถึงทุนและศักยภาพที่มีอยู่ในพื้นที่</a:t>
            </a:r>
          </a:p>
          <a:p>
            <a:pPr algn="thaiDist"/>
            <a:endParaRPr lang="th-TH" altLang="th-TH" sz="500" dirty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sz="1200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การสืบทอดประเพณีและศิลปวัฒนธรรมของชุมชนจากรุ่นสู่รุ่นและช่วยให้เยาวชนเข้าใจรากเหง้าของชุมชน นอกจากนี้เยาวชนยังมีกิจกรรมทำในช่วยเวลาว่าง</a:t>
            </a:r>
            <a:endParaRPr lang="th-TH" altLang="th-TH" sz="1200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80" name="Straight Arrow Connector 58"/>
          <p:cNvCxnSpPr/>
          <p:nvPr/>
        </p:nvCxnSpPr>
        <p:spPr>
          <a:xfrm>
            <a:off x="8153400" y="1810446"/>
            <a:ext cx="1438" cy="1161354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62"/>
          <p:cNvCxnSpPr/>
          <p:nvPr/>
        </p:nvCxnSpPr>
        <p:spPr>
          <a:xfrm>
            <a:off x="8153400" y="4522602"/>
            <a:ext cx="0" cy="58279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17"/>
          <p:cNvSpPr txBox="1">
            <a:spLocks noChangeArrowheads="1"/>
          </p:cNvSpPr>
          <p:nvPr/>
        </p:nvSpPr>
        <p:spPr bwMode="auto">
          <a:xfrm>
            <a:off x="7745401" y="2192923"/>
            <a:ext cx="713657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2559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83" name="Straight Arrow Connector 49"/>
          <p:cNvCxnSpPr/>
          <p:nvPr/>
        </p:nvCxnSpPr>
        <p:spPr>
          <a:xfrm>
            <a:off x="5216869" y="1675759"/>
            <a:ext cx="0" cy="1223361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17"/>
          <p:cNvSpPr txBox="1">
            <a:spLocks noChangeArrowheads="1"/>
          </p:cNvSpPr>
          <p:nvPr/>
        </p:nvSpPr>
        <p:spPr bwMode="auto">
          <a:xfrm>
            <a:off x="4884211" y="2210343"/>
            <a:ext cx="713658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h-TH" altLang="th-TH" sz="1400" dirty="0">
                <a:latin typeface="TH SarabunIT๙" pitchFamily="34" charset="-34"/>
                <a:cs typeface="TH SarabunIT๙" pitchFamily="34" charset="-34"/>
              </a:rPr>
              <a:t>พ.ศ.</a:t>
            </a:r>
            <a:r>
              <a:rPr lang="en-US" altLang="th-TH" sz="1400" dirty="0" smtClean="0">
                <a:latin typeface="TH SarabunIT๙" pitchFamily="34" charset="-34"/>
                <a:cs typeface="TH SarabunIT๙" pitchFamily="34" charset="-34"/>
              </a:rPr>
              <a:t>2557</a:t>
            </a:r>
            <a:endParaRPr lang="th-TH" altLang="th-TH" sz="1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85" name="TextBox 15"/>
          <p:cNvSpPr txBox="1">
            <a:spLocks noChangeArrowheads="1"/>
          </p:cNvSpPr>
          <p:nvPr/>
        </p:nvSpPr>
        <p:spPr bwMode="auto">
          <a:xfrm>
            <a:off x="4559589" y="1066800"/>
            <a:ext cx="136290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จากการสำรวจพบว่า คนในตำบลบ้านหาดป่วยเป็นโรคเรื้อรัง จำนวนมาก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86" name="TextBox 17"/>
          <p:cNvSpPr txBox="1">
            <a:spLocks noChangeArrowheads="1"/>
          </p:cNvSpPr>
          <p:nvPr/>
        </p:nvSpPr>
        <p:spPr bwMode="auto">
          <a:xfrm>
            <a:off x="4779379" y="5374465"/>
            <a:ext cx="127288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คนที่เป็นโรค</a:t>
            </a:r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เรื้อรัง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เกิดการเปลี่ยนพฤติกรรมซึ่งและเป็นการช่วยให้กลุ่มที่มีภาวะเสี่ยง</a:t>
            </a:r>
            <a:r>
              <a:rPr lang="th-TH" sz="1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เกิดการเปลี่ยนพฤติกรรม</a:t>
            </a:r>
          </a:p>
        </p:txBody>
      </p:sp>
      <p:cxnSp>
        <p:nvCxnSpPr>
          <p:cNvPr id="87" name="Straight Arrow Connector 51"/>
          <p:cNvCxnSpPr/>
          <p:nvPr/>
        </p:nvCxnSpPr>
        <p:spPr>
          <a:xfrm>
            <a:off x="5317285" y="3962400"/>
            <a:ext cx="16715" cy="1375119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15"/>
          <p:cNvSpPr txBox="1">
            <a:spLocks noChangeArrowheads="1"/>
          </p:cNvSpPr>
          <p:nvPr/>
        </p:nvSpPr>
        <p:spPr bwMode="auto">
          <a:xfrm>
            <a:off x="4668869" y="2895681"/>
            <a:ext cx="135248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defRPr/>
            </a:pP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ทำโครงการหมู่บ้านเปลี่ยนพฤติกรรมโรคเรื้อรัง เพื่อขอรับการสนับสนุนจากกองทุนหลักประกันสุขภาพตำบลบ้านหาด (</a:t>
            </a:r>
            <a:r>
              <a:rPr lang="th-TH" sz="1200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สปสช</a:t>
            </a:r>
            <a:r>
              <a:rPr lang="th-TH" sz="12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.)</a:t>
            </a:r>
            <a:endParaRPr lang="th-TH" sz="1200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5225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3693</TotalTime>
  <Words>2334</Words>
  <Application>Microsoft Office PowerPoint</Application>
  <PresentationFormat>นำเสนอทางหน้าจอ (4:3)</PresentationFormat>
  <Paragraphs>198</Paragraphs>
  <Slides>5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5</vt:i4>
      </vt:variant>
    </vt:vector>
  </HeadingPairs>
  <TitlesOfParts>
    <vt:vector size="6" baseType="lpstr">
      <vt:lpstr>ชุดรูปแบบของ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xp</dc:creator>
  <cp:lastModifiedBy>lilly</cp:lastModifiedBy>
  <cp:revision>286</cp:revision>
  <dcterms:created xsi:type="dcterms:W3CDTF">2012-11-06T08:57:30Z</dcterms:created>
  <dcterms:modified xsi:type="dcterms:W3CDTF">2017-06-01T03:04:08Z</dcterms:modified>
</cp:coreProperties>
</file>